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5"/>
  </p:notesMasterIdLst>
  <p:sldIdLst>
    <p:sldId id="608" r:id="rId2"/>
    <p:sldId id="830" r:id="rId3"/>
    <p:sldId id="836" r:id="rId4"/>
    <p:sldId id="847" r:id="rId5"/>
    <p:sldId id="848" r:id="rId6"/>
    <p:sldId id="850" r:id="rId7"/>
    <p:sldId id="851" r:id="rId8"/>
    <p:sldId id="855" r:id="rId9"/>
    <p:sldId id="837" r:id="rId10"/>
    <p:sldId id="868" r:id="rId11"/>
    <p:sldId id="834" r:id="rId12"/>
    <p:sldId id="852" r:id="rId13"/>
    <p:sldId id="854" r:id="rId14"/>
    <p:sldId id="853" r:id="rId15"/>
    <p:sldId id="838" r:id="rId16"/>
    <p:sldId id="857" r:id="rId17"/>
    <p:sldId id="832" r:id="rId18"/>
    <p:sldId id="856" r:id="rId19"/>
    <p:sldId id="869" r:id="rId20"/>
    <p:sldId id="831" r:id="rId21"/>
    <p:sldId id="871" r:id="rId22"/>
    <p:sldId id="870" r:id="rId23"/>
    <p:sldId id="872" r:id="rId24"/>
    <p:sldId id="873" r:id="rId25"/>
    <p:sldId id="874" r:id="rId26"/>
    <p:sldId id="858" r:id="rId27"/>
    <p:sldId id="859" r:id="rId28"/>
    <p:sldId id="863" r:id="rId29"/>
    <p:sldId id="875" r:id="rId30"/>
    <p:sldId id="876" r:id="rId31"/>
    <p:sldId id="862" r:id="rId32"/>
    <p:sldId id="866" r:id="rId33"/>
    <p:sldId id="839" r:id="rId34"/>
    <p:sldId id="877" r:id="rId35"/>
    <p:sldId id="878" r:id="rId36"/>
    <p:sldId id="879" r:id="rId37"/>
    <p:sldId id="880" r:id="rId38"/>
    <p:sldId id="881" r:id="rId39"/>
    <p:sldId id="841" r:id="rId40"/>
    <p:sldId id="882" r:id="rId41"/>
    <p:sldId id="883" r:id="rId42"/>
    <p:sldId id="884" r:id="rId43"/>
    <p:sldId id="842" r:id="rId44"/>
    <p:sldId id="885" r:id="rId45"/>
    <p:sldId id="886" r:id="rId46"/>
    <p:sldId id="843" r:id="rId47"/>
    <p:sldId id="887" r:id="rId48"/>
    <p:sldId id="890" r:id="rId49"/>
    <p:sldId id="860" r:id="rId50"/>
    <p:sldId id="888" r:id="rId51"/>
    <p:sldId id="861" r:id="rId52"/>
    <p:sldId id="844" r:id="rId53"/>
    <p:sldId id="845" r:id="rId54"/>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9933"/>
    <a:srgbClr val="CC99FF"/>
    <a:srgbClr val="FF99FF"/>
    <a:srgbClr val="FFFFCC"/>
    <a:srgbClr val="339933"/>
    <a:srgbClr val="CCFFFF"/>
    <a:srgbClr val="FFFF99"/>
    <a:srgbClr val="99FFCC"/>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2" autoAdjust="0"/>
    <p:restoredTop sz="94620" autoAdjust="0"/>
  </p:normalViewPr>
  <p:slideViewPr>
    <p:cSldViewPr snapToGrid="0">
      <p:cViewPr varScale="1">
        <p:scale>
          <a:sx n="139" d="100"/>
          <a:sy n="139" d="100"/>
        </p:scale>
        <p:origin x="132" y="156"/>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10</a:t>
            </a:fld>
            <a:endParaRPr lang="en-US"/>
          </a:p>
        </p:txBody>
      </p:sp>
    </p:spTree>
    <p:extLst>
      <p:ext uri="{BB962C8B-B14F-4D97-AF65-F5344CB8AC3E}">
        <p14:creationId xmlns:p14="http://schemas.microsoft.com/office/powerpoint/2010/main" val="236810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7020F690-2501-A2E3-4615-A441199FD553}"/>
              </a:ext>
            </a:extLst>
          </p:cNvPr>
          <p:cNvSpPr>
            <a:spLocks noGrp="1"/>
          </p:cNvSpPr>
          <p:nvPr>
            <p:ph type="sldNum" sz="quarter" idx="4"/>
          </p:nvPr>
        </p:nvSpPr>
        <p:spPr>
          <a:xfrm>
            <a:off x="8318785" y="6182430"/>
            <a:ext cx="441393" cy="365125"/>
          </a:xfrm>
          <a:prstGeom prst="rect">
            <a:avLst/>
          </a:prstGeom>
        </p:spPr>
        <p:txBody>
          <a:bodyPr vert="horz" lIns="91440" tIns="45720" rIns="91440" bIns="45720" rtlCol="0" anchor="ctr"/>
          <a:lstStyle>
            <a:lvl1pPr algn="r">
              <a:defRPr sz="1000" b="1" i="0" baseline="0">
                <a:solidFill>
                  <a:schemeClr val="bg1"/>
                </a:solidFill>
              </a:defRPr>
            </a:lvl1pPr>
          </a:lstStyle>
          <a:p>
            <a:fld id="{27BBEE6F-F056-4BF1-9D74-E3CD8062ACA8}"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6B1A-7F20-7849-5BD3-CFF0CC4C06C3}"/>
              </a:ext>
            </a:extLst>
          </p:cNvPr>
          <p:cNvSpPr>
            <a:spLocks noGrp="1"/>
          </p:cNvSpPr>
          <p:nvPr>
            <p:ph type="title"/>
          </p:nvPr>
        </p:nvSpPr>
        <p:spPr/>
        <p:txBody>
          <a:bodyPr/>
          <a:lstStyle/>
          <a:p>
            <a:r>
              <a:rPr lang="en-US" dirty="0"/>
              <a:t>Mixtures</a:t>
            </a:r>
          </a:p>
        </p:txBody>
      </p:sp>
      <p:sp>
        <p:nvSpPr>
          <p:cNvPr id="3" name="Content Placeholder 2">
            <a:extLst>
              <a:ext uri="{FF2B5EF4-FFF2-40B4-BE49-F238E27FC236}">
                <a16:creationId xmlns:a16="http://schemas.microsoft.com/office/drawing/2014/main" id="{F75DFFBC-5827-22DB-708B-20F597C0C302}"/>
              </a:ext>
            </a:extLst>
          </p:cNvPr>
          <p:cNvSpPr>
            <a:spLocks noGrp="1"/>
          </p:cNvSpPr>
          <p:nvPr>
            <p:ph idx="1"/>
          </p:nvPr>
        </p:nvSpPr>
        <p:spPr>
          <a:xfrm>
            <a:off x="372533" y="1332090"/>
            <a:ext cx="6617085" cy="521546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Homogeneous</a:t>
            </a:r>
          </a:p>
          <a:p>
            <a:r>
              <a:rPr lang="en-US" sz="1800" dirty="0"/>
              <a:t>one in which the composition is </a:t>
            </a:r>
            <a:r>
              <a:rPr lang="en-US" sz="1800" b="1" dirty="0"/>
              <a:t>uniform throughout</a:t>
            </a:r>
            <a:r>
              <a:rPr lang="en-US" sz="1800" dirty="0"/>
              <a:t>. You can’t see the individual components, and every sample taken from the mixture will have the same properties</a:t>
            </a:r>
          </a:p>
          <a:p>
            <a:r>
              <a:rPr lang="en-US" sz="1800" dirty="0"/>
              <a:t>Appears as a single phase (solid, liquid, or gas)</a:t>
            </a:r>
          </a:p>
          <a:p>
            <a:r>
              <a:rPr lang="en-US" sz="1800" dirty="0"/>
              <a:t>Evenly distributed particles</a:t>
            </a:r>
          </a:p>
          <a:p>
            <a:r>
              <a:rPr lang="en-US" sz="1800" dirty="0"/>
              <a:t>Cannot distinguish components by eye</a:t>
            </a:r>
          </a:p>
          <a:p>
            <a:pPr marL="0" indent="0">
              <a:buNone/>
            </a:pPr>
            <a:r>
              <a:rPr lang="en-US" i="1" dirty="0">
                <a:solidFill>
                  <a:srgbClr val="CC99FF"/>
                </a:solidFill>
                <a:latin typeface="Times New Roman" panose="02020603050405020304" pitchFamily="18" charset="0"/>
                <a:cs typeface="Times New Roman" panose="02020603050405020304" pitchFamily="18" charset="0"/>
              </a:rPr>
              <a:t>Heterogeneous</a:t>
            </a:r>
          </a:p>
          <a:p>
            <a:r>
              <a:rPr lang="en-US" sz="1800" dirty="0"/>
              <a:t>has a </a:t>
            </a:r>
            <a:r>
              <a:rPr lang="en-US" sz="1800" b="1" dirty="0"/>
              <a:t>non-uniform composition</a:t>
            </a:r>
            <a:endParaRPr lang="en-US" sz="1800" dirty="0"/>
          </a:p>
          <a:p>
            <a:r>
              <a:rPr lang="en-US" sz="1800" dirty="0"/>
              <a:t>The different parts of the mixture are </a:t>
            </a:r>
            <a:r>
              <a:rPr lang="en-US" sz="1800" b="1" dirty="0"/>
              <a:t>visibly distinct</a:t>
            </a:r>
            <a:r>
              <a:rPr lang="en-US" sz="1800" dirty="0"/>
              <a:t>, and samples taken from different areas may have different properties</a:t>
            </a:r>
          </a:p>
          <a:p>
            <a:r>
              <a:rPr lang="en-US" sz="1800" dirty="0"/>
              <a:t>Multiple phases may be present</a:t>
            </a:r>
          </a:p>
          <a:p>
            <a:r>
              <a:rPr lang="en-US" sz="1800" dirty="0"/>
              <a:t>Components are not evenly distributed</a:t>
            </a:r>
          </a:p>
          <a:p>
            <a:r>
              <a:rPr lang="en-US" sz="1800" dirty="0"/>
              <a:t>You can often see or separate the parts</a:t>
            </a:r>
          </a:p>
        </p:txBody>
      </p:sp>
      <p:pic>
        <p:nvPicPr>
          <p:cNvPr id="5" name="Picture 4">
            <a:extLst>
              <a:ext uri="{FF2B5EF4-FFF2-40B4-BE49-F238E27FC236}">
                <a16:creationId xmlns:a16="http://schemas.microsoft.com/office/drawing/2014/main" id="{2460B6D5-6CB3-F96A-77CD-C8C7ADFFFE2A}"/>
              </a:ext>
            </a:extLst>
          </p:cNvPr>
          <p:cNvPicPr>
            <a:picLocks noChangeAspect="1"/>
          </p:cNvPicPr>
          <p:nvPr/>
        </p:nvPicPr>
        <p:blipFill>
          <a:blip r:embed="rId3"/>
          <a:stretch>
            <a:fillRect/>
          </a:stretch>
        </p:blipFill>
        <p:spPr>
          <a:xfrm>
            <a:off x="7063236" y="581889"/>
            <a:ext cx="1835333" cy="6033655"/>
          </a:xfrm>
          <a:prstGeom prst="rect">
            <a:avLst/>
          </a:prstGeom>
        </p:spPr>
      </p:pic>
      <p:sp>
        <p:nvSpPr>
          <p:cNvPr id="10" name="Rectangle 11">
            <a:extLst>
              <a:ext uri="{FF2B5EF4-FFF2-40B4-BE49-F238E27FC236}">
                <a16:creationId xmlns:a16="http://schemas.microsoft.com/office/drawing/2014/main" id="{BDB35525-6890-E2E9-1EE2-F4FF389DD4A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Multiple phases</a:t>
            </a:r>
            <a:r>
              <a:rPr kumimoji="0" lang="en-US" altLang="en-US" sz="1800" b="0" i="0" u="none" strike="noStrike" cap="none" normalizeH="0" baseline="0" dirty="0">
                <a:ln>
                  <a:noFill/>
                </a:ln>
                <a:solidFill>
                  <a:schemeClr val="tx1"/>
                </a:solidFill>
                <a:effectLst/>
                <a:latin typeface="Arial" panose="020B0604020202020204" pitchFamily="34" charset="0"/>
              </a:rPr>
              <a:t> may be present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Components are </a:t>
            </a:r>
            <a:r>
              <a:rPr kumimoji="0" lang="en-US" altLang="en-US" sz="1800" b="1" i="0" u="none" strike="noStrike" cap="none" normalizeH="0" baseline="0" dirty="0">
                <a:ln>
                  <a:noFill/>
                </a:ln>
                <a:solidFill>
                  <a:schemeClr val="tx1"/>
                </a:solidFill>
                <a:effectLst/>
                <a:latin typeface="Arial" panose="020B0604020202020204" pitchFamily="34" charset="0"/>
              </a:rPr>
              <a:t>not evenly distributed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You can often </a:t>
            </a:r>
            <a:r>
              <a:rPr kumimoji="0" lang="en-US" altLang="en-US" sz="1800" b="1" i="0" u="none" strike="noStrike" cap="none" normalizeH="0" baseline="0" dirty="0">
                <a:ln>
                  <a:noFill/>
                </a:ln>
                <a:solidFill>
                  <a:schemeClr val="tx1"/>
                </a:solidFill>
                <a:effectLst/>
                <a:latin typeface="Arial" panose="020B0604020202020204" pitchFamily="34" charset="0"/>
              </a:rPr>
              <a:t>see or separate</a:t>
            </a:r>
            <a:r>
              <a:rPr kumimoji="0" lang="en-US" altLang="en-US" sz="1800" b="0" i="0" u="none" strike="noStrike" cap="none" normalizeH="0" baseline="0" dirty="0">
                <a:ln>
                  <a:noFill/>
                </a:ln>
                <a:solidFill>
                  <a:schemeClr val="tx1"/>
                </a:solidFill>
                <a:effectLst/>
                <a:latin typeface="Arial" panose="020B0604020202020204" pitchFamily="34" charset="0"/>
              </a:rPr>
              <a:t> the parts</a:t>
            </a:r>
          </a:p>
        </p:txBody>
      </p:sp>
    </p:spTree>
    <p:extLst>
      <p:ext uri="{BB962C8B-B14F-4D97-AF65-F5344CB8AC3E}">
        <p14:creationId xmlns:p14="http://schemas.microsoft.com/office/powerpoint/2010/main" val="76194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50A-5F9C-FA27-0F6F-019654425845}"/>
              </a:ext>
            </a:extLst>
          </p:cNvPr>
          <p:cNvSpPr>
            <a:spLocks noGrp="1"/>
          </p:cNvSpPr>
          <p:nvPr>
            <p:ph type="title"/>
          </p:nvPr>
        </p:nvSpPr>
        <p:spPr>
          <a:xfrm>
            <a:off x="349955" y="363788"/>
            <a:ext cx="8421512" cy="830997"/>
          </a:xfrm>
        </p:spPr>
        <p:txBody>
          <a:bodyPr/>
          <a:lstStyle/>
          <a:p>
            <a:r>
              <a:rPr lang="en-US" dirty="0"/>
              <a:t>Compounds</a:t>
            </a:r>
          </a:p>
        </p:txBody>
      </p:sp>
      <p:sp>
        <p:nvSpPr>
          <p:cNvPr id="3" name="Content Placeholder 2">
            <a:extLst>
              <a:ext uri="{FF2B5EF4-FFF2-40B4-BE49-F238E27FC236}">
                <a16:creationId xmlns:a16="http://schemas.microsoft.com/office/drawing/2014/main" id="{8B35CCA7-7F3E-FE4C-73E3-D37C1794893E}"/>
              </a:ext>
            </a:extLst>
          </p:cNvPr>
          <p:cNvSpPr>
            <a:spLocks noGrp="1"/>
          </p:cNvSpPr>
          <p:nvPr>
            <p:ph idx="1"/>
          </p:nvPr>
        </p:nvSpPr>
        <p:spPr/>
        <p:txBody>
          <a:bodyPr/>
          <a:lstStyle/>
          <a:p>
            <a:pPr marL="0" indent="0">
              <a:buNone/>
            </a:pPr>
            <a:r>
              <a:rPr lang="en-US" dirty="0"/>
              <a:t>A </a:t>
            </a:r>
            <a:r>
              <a:rPr lang="en-US" b="1" dirty="0">
                <a:solidFill>
                  <a:srgbClr val="00FF00"/>
                </a:solidFill>
              </a:rPr>
              <a:t>compound</a:t>
            </a:r>
            <a:r>
              <a:rPr lang="en-US" dirty="0"/>
              <a:t> is a </a:t>
            </a:r>
            <a:r>
              <a:rPr lang="en-US" dirty="0">
                <a:solidFill>
                  <a:srgbClr val="FFFFCC"/>
                </a:solidFill>
              </a:rPr>
              <a:t>substance</a:t>
            </a:r>
            <a:r>
              <a:rPr lang="en-US" dirty="0"/>
              <a:t> that contains </a:t>
            </a:r>
            <a:r>
              <a:rPr lang="en-US" dirty="0">
                <a:solidFill>
                  <a:srgbClr val="00FF00"/>
                </a:solidFill>
              </a:rPr>
              <a:t>two</a:t>
            </a:r>
            <a:r>
              <a:rPr lang="en-US" dirty="0"/>
              <a:t> or </a:t>
            </a:r>
            <a:r>
              <a:rPr lang="en-US" dirty="0">
                <a:solidFill>
                  <a:srgbClr val="00FF00"/>
                </a:solidFill>
              </a:rPr>
              <a:t>more</a:t>
            </a:r>
            <a:r>
              <a:rPr lang="en-US" dirty="0"/>
              <a:t> </a:t>
            </a:r>
            <a:r>
              <a:rPr lang="en-US" dirty="0">
                <a:solidFill>
                  <a:schemeClr val="accent1">
                    <a:lumMod val="60000"/>
                    <a:lumOff val="40000"/>
                  </a:schemeClr>
                </a:solidFill>
              </a:rPr>
              <a:t>elements</a:t>
            </a:r>
            <a:r>
              <a:rPr lang="en-US" dirty="0"/>
              <a:t> chemically combined in a </a:t>
            </a:r>
            <a:r>
              <a:rPr lang="en-US" dirty="0">
                <a:solidFill>
                  <a:srgbClr val="FFFF00"/>
                </a:solidFill>
              </a:rPr>
              <a:t>fixed proportion</a:t>
            </a:r>
          </a:p>
          <a:p>
            <a:endParaRPr lang="en-US" dirty="0"/>
          </a:p>
          <a:p>
            <a:r>
              <a:rPr lang="en-US" dirty="0"/>
              <a:t>CH</a:t>
            </a:r>
            <a:r>
              <a:rPr lang="en-US" baseline="-25000" dirty="0"/>
              <a:t>4</a:t>
            </a:r>
            <a:r>
              <a:rPr lang="en-US" dirty="0"/>
              <a:t> (methane)</a:t>
            </a:r>
          </a:p>
          <a:p>
            <a:r>
              <a:rPr lang="en-US" dirty="0">
                <a:solidFill>
                  <a:schemeClr val="accent1">
                    <a:lumMod val="60000"/>
                    <a:lumOff val="40000"/>
                  </a:schemeClr>
                </a:solidFill>
              </a:rPr>
              <a:t>One</a:t>
            </a:r>
            <a:r>
              <a:rPr lang="en-US" dirty="0"/>
              <a:t> </a:t>
            </a:r>
            <a:r>
              <a:rPr lang="en-US" dirty="0">
                <a:solidFill>
                  <a:srgbClr val="FFFF00"/>
                </a:solidFill>
              </a:rPr>
              <a:t>carbon</a:t>
            </a:r>
            <a:r>
              <a:rPr lang="en-US" dirty="0"/>
              <a:t> atom</a:t>
            </a:r>
          </a:p>
          <a:p>
            <a:r>
              <a:rPr lang="en-US" dirty="0">
                <a:solidFill>
                  <a:schemeClr val="accent1">
                    <a:lumMod val="60000"/>
                    <a:lumOff val="40000"/>
                  </a:schemeClr>
                </a:solidFill>
              </a:rPr>
              <a:t>Four</a:t>
            </a:r>
            <a:r>
              <a:rPr lang="en-US" dirty="0"/>
              <a:t> </a:t>
            </a:r>
            <a:r>
              <a:rPr lang="en-US" dirty="0">
                <a:solidFill>
                  <a:srgbClr val="FFFF00"/>
                </a:solidFill>
              </a:rPr>
              <a:t>hydrogen</a:t>
            </a:r>
            <a:r>
              <a:rPr lang="en-US" dirty="0"/>
              <a:t> atoms</a:t>
            </a:r>
          </a:p>
          <a:p>
            <a:endParaRPr lang="en-US" dirty="0"/>
          </a:p>
          <a:p>
            <a:r>
              <a:rPr lang="en-US" dirty="0"/>
              <a:t>Unlike mixtures, cannot be separated by physical means</a:t>
            </a:r>
          </a:p>
          <a:p>
            <a:r>
              <a:rPr lang="en-US" dirty="0"/>
              <a:t>Can be “decomposed” by chemical changes</a:t>
            </a:r>
            <a:br>
              <a:rPr lang="en-US" dirty="0"/>
            </a:br>
            <a:r>
              <a:rPr lang="en-US" dirty="0"/>
              <a:t>CH</a:t>
            </a:r>
            <a:r>
              <a:rPr lang="en-US" baseline="-25000" dirty="0"/>
              <a:t>4</a:t>
            </a:r>
            <a:r>
              <a:rPr lang="en-US" dirty="0"/>
              <a:t> (g) + 2 O</a:t>
            </a:r>
            <a:r>
              <a:rPr lang="en-US" baseline="-25000" dirty="0"/>
              <a:t>2</a:t>
            </a:r>
            <a:r>
              <a:rPr lang="en-US" dirty="0"/>
              <a:t> (g) </a:t>
            </a:r>
            <a:r>
              <a:rPr lang="en-US" dirty="0">
                <a:sym typeface="Wingdings" panose="05000000000000000000" pitchFamily="2" charset="2"/>
              </a:rPr>
              <a:t>  CO</a:t>
            </a:r>
            <a:r>
              <a:rPr lang="en-US" baseline="-25000" dirty="0">
                <a:sym typeface="Wingdings" panose="05000000000000000000" pitchFamily="2" charset="2"/>
              </a:rPr>
              <a:t>2</a:t>
            </a:r>
            <a:r>
              <a:rPr lang="en-US" dirty="0">
                <a:sym typeface="Wingdings" panose="05000000000000000000" pitchFamily="2" charset="2"/>
              </a:rPr>
              <a:t> (g) + 2 H</a:t>
            </a:r>
            <a:r>
              <a:rPr lang="en-US" baseline="-25000" dirty="0">
                <a:sym typeface="Wingdings" panose="05000000000000000000" pitchFamily="2" charset="2"/>
              </a:rPr>
              <a:t>2</a:t>
            </a:r>
            <a:r>
              <a:rPr lang="en-US" dirty="0">
                <a:sym typeface="Wingdings" panose="05000000000000000000" pitchFamily="2" charset="2"/>
              </a:rPr>
              <a:t>O (g)</a:t>
            </a:r>
            <a:endParaRPr lang="en-US" dirty="0"/>
          </a:p>
        </p:txBody>
      </p:sp>
    </p:spTree>
    <p:extLst>
      <p:ext uri="{BB962C8B-B14F-4D97-AF65-F5344CB8AC3E}">
        <p14:creationId xmlns:p14="http://schemas.microsoft.com/office/powerpoint/2010/main" val="329168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AA4C5-0355-137C-B61F-BA89C8364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800B9-E3A3-9766-60E4-ACF4CB0C6A2B}"/>
              </a:ext>
            </a:extLst>
          </p:cNvPr>
          <p:cNvSpPr>
            <a:spLocks noGrp="1"/>
          </p:cNvSpPr>
          <p:nvPr>
            <p:ph type="title"/>
          </p:nvPr>
        </p:nvSpPr>
        <p:spPr>
          <a:xfrm>
            <a:off x="349955" y="394566"/>
            <a:ext cx="8421512" cy="769441"/>
          </a:xfrm>
        </p:spPr>
        <p:txBody>
          <a:bodyPr/>
          <a:lstStyle/>
          <a:p>
            <a:r>
              <a:rPr lang="en-US" sz="4400" dirty="0"/>
              <a:t>Compounds: Chemical Formula</a:t>
            </a:r>
          </a:p>
        </p:txBody>
      </p:sp>
      <p:sp>
        <p:nvSpPr>
          <p:cNvPr id="3" name="Content Placeholder 2">
            <a:extLst>
              <a:ext uri="{FF2B5EF4-FFF2-40B4-BE49-F238E27FC236}">
                <a16:creationId xmlns:a16="http://schemas.microsoft.com/office/drawing/2014/main" id="{6099075A-058C-1EDA-CB29-7097370EF8D2}"/>
              </a:ext>
            </a:extLst>
          </p:cNvPr>
          <p:cNvSpPr>
            <a:spLocks noGrp="1"/>
          </p:cNvSpPr>
          <p:nvPr>
            <p:ph idx="1"/>
          </p:nvPr>
        </p:nvSpPr>
        <p:spPr/>
        <p:txBody>
          <a:bodyPr/>
          <a:lstStyle/>
          <a:p>
            <a:pPr marL="0" indent="0">
              <a:buNone/>
            </a:pPr>
            <a:r>
              <a:rPr lang="en-US" sz="2200" dirty="0"/>
              <a:t>A </a:t>
            </a:r>
            <a:r>
              <a:rPr lang="en-US" sz="2200" b="1" dirty="0">
                <a:solidFill>
                  <a:srgbClr val="00FF00"/>
                </a:solidFill>
              </a:rPr>
              <a:t>chemical formula</a:t>
            </a:r>
            <a:r>
              <a:rPr lang="en-US" sz="2200" dirty="0">
                <a:solidFill>
                  <a:srgbClr val="00FF00"/>
                </a:solidFill>
              </a:rPr>
              <a:t> </a:t>
            </a:r>
            <a:r>
              <a:rPr lang="en-US" sz="2200" dirty="0"/>
              <a:t>is a way of presenting information about the </a:t>
            </a:r>
            <a:r>
              <a:rPr lang="en-US" sz="2200" dirty="0">
                <a:solidFill>
                  <a:schemeClr val="accent1">
                    <a:lumMod val="60000"/>
                    <a:lumOff val="40000"/>
                  </a:schemeClr>
                </a:solidFill>
              </a:rPr>
              <a:t>relative</a:t>
            </a:r>
            <a:r>
              <a:rPr lang="en-US" sz="2200" dirty="0"/>
              <a:t> chemical </a:t>
            </a:r>
            <a:r>
              <a:rPr lang="en-US" sz="2200" dirty="0">
                <a:solidFill>
                  <a:schemeClr val="accent1">
                    <a:lumMod val="60000"/>
                    <a:lumOff val="40000"/>
                  </a:schemeClr>
                </a:solidFill>
              </a:rPr>
              <a:t>proportions</a:t>
            </a:r>
            <a:r>
              <a:rPr lang="en-US" sz="2200" dirty="0"/>
              <a:t> of atoms that constitute a particular </a:t>
            </a:r>
            <a:r>
              <a:rPr lang="en-US" sz="2200" dirty="0">
                <a:solidFill>
                  <a:srgbClr val="FFFF00"/>
                </a:solidFill>
              </a:rPr>
              <a:t>compound</a:t>
            </a:r>
            <a:r>
              <a:rPr lang="en-US" sz="2200" dirty="0"/>
              <a:t> or </a:t>
            </a:r>
            <a:r>
              <a:rPr lang="en-US" sz="2200" dirty="0">
                <a:solidFill>
                  <a:srgbClr val="FFFF00"/>
                </a:solidFill>
              </a:rPr>
              <a:t>molecule</a:t>
            </a:r>
          </a:p>
          <a:p>
            <a:r>
              <a:rPr lang="en-US" dirty="0"/>
              <a:t>H</a:t>
            </a:r>
            <a:r>
              <a:rPr lang="en-US" baseline="-25000" dirty="0"/>
              <a:t>2</a:t>
            </a:r>
            <a:r>
              <a:rPr lang="en-US" dirty="0"/>
              <a:t>O</a:t>
            </a:r>
          </a:p>
          <a:p>
            <a:r>
              <a:rPr lang="en-US" dirty="0"/>
              <a:t>H</a:t>
            </a:r>
            <a:r>
              <a:rPr lang="en-US" baseline="-25000" dirty="0"/>
              <a:t>2</a:t>
            </a:r>
            <a:r>
              <a:rPr lang="en-US" dirty="0"/>
              <a:t>SO</a:t>
            </a:r>
            <a:r>
              <a:rPr lang="en-US" baseline="-25000" dirty="0"/>
              <a:t>4</a:t>
            </a:r>
          </a:p>
          <a:p>
            <a:r>
              <a:rPr lang="en-US" dirty="0"/>
              <a:t>Ca</a:t>
            </a:r>
            <a:r>
              <a:rPr lang="en-US" baseline="-25000" dirty="0"/>
              <a:t>3</a:t>
            </a:r>
            <a:r>
              <a:rPr lang="en-US" dirty="0"/>
              <a:t>(PO</a:t>
            </a:r>
            <a:r>
              <a:rPr lang="en-US" baseline="-25000" dirty="0"/>
              <a:t>4</a:t>
            </a:r>
            <a:r>
              <a:rPr lang="en-US" dirty="0"/>
              <a:t>)</a:t>
            </a:r>
            <a:r>
              <a:rPr lang="en-US" baseline="-25000" dirty="0"/>
              <a:t>2</a:t>
            </a:r>
          </a:p>
        </p:txBody>
      </p:sp>
    </p:spTree>
    <p:extLst>
      <p:ext uri="{BB962C8B-B14F-4D97-AF65-F5344CB8AC3E}">
        <p14:creationId xmlns:p14="http://schemas.microsoft.com/office/powerpoint/2010/main" val="53002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00EB-06A5-D483-8596-0D1A06849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A58DE-B72C-6A1B-DC05-85F37EA77068}"/>
              </a:ext>
            </a:extLst>
          </p:cNvPr>
          <p:cNvSpPr>
            <a:spLocks noGrp="1"/>
          </p:cNvSpPr>
          <p:nvPr>
            <p:ph type="title"/>
          </p:nvPr>
        </p:nvSpPr>
        <p:spPr>
          <a:xfrm>
            <a:off x="349955" y="394566"/>
            <a:ext cx="8421512" cy="769441"/>
          </a:xfrm>
        </p:spPr>
        <p:txBody>
          <a:bodyPr/>
          <a:lstStyle/>
          <a:p>
            <a:r>
              <a:rPr lang="en-US" sz="4400" dirty="0"/>
              <a:t>Compounds: Molecular Formula</a:t>
            </a:r>
          </a:p>
        </p:txBody>
      </p:sp>
      <p:sp>
        <p:nvSpPr>
          <p:cNvPr id="3" name="Content Placeholder 2">
            <a:extLst>
              <a:ext uri="{FF2B5EF4-FFF2-40B4-BE49-F238E27FC236}">
                <a16:creationId xmlns:a16="http://schemas.microsoft.com/office/drawing/2014/main" id="{FA6C2C85-55E0-CABD-6C59-781E076D3107}"/>
              </a:ext>
            </a:extLst>
          </p:cNvPr>
          <p:cNvSpPr>
            <a:spLocks noGrp="1"/>
          </p:cNvSpPr>
          <p:nvPr>
            <p:ph idx="1"/>
          </p:nvPr>
        </p:nvSpPr>
        <p:spPr/>
        <p:txBody>
          <a:bodyPr/>
          <a:lstStyle/>
          <a:p>
            <a:pPr marL="0" indent="0">
              <a:buNone/>
            </a:pPr>
            <a:r>
              <a:rPr lang="en-US" dirty="0"/>
              <a:t>A </a:t>
            </a:r>
            <a:r>
              <a:rPr lang="en-US" b="1" dirty="0">
                <a:solidFill>
                  <a:srgbClr val="00FF00"/>
                </a:solidFill>
              </a:rPr>
              <a:t>molecular formula</a:t>
            </a:r>
            <a:r>
              <a:rPr lang="en-US" dirty="0"/>
              <a:t> is a </a:t>
            </a:r>
            <a:r>
              <a:rPr lang="en-US" dirty="0">
                <a:solidFill>
                  <a:srgbClr val="FFFFCC"/>
                </a:solidFill>
              </a:rPr>
              <a:t>chemical formula </a:t>
            </a:r>
            <a:r>
              <a:rPr lang="en-US" dirty="0"/>
              <a:t>gives </a:t>
            </a:r>
            <a:r>
              <a:rPr lang="en-US" dirty="0">
                <a:solidFill>
                  <a:srgbClr val="FFFF00"/>
                </a:solidFill>
              </a:rPr>
              <a:t>number</a:t>
            </a:r>
            <a:r>
              <a:rPr lang="en-US" dirty="0"/>
              <a:t> of </a:t>
            </a:r>
            <a:r>
              <a:rPr lang="en-US" dirty="0">
                <a:solidFill>
                  <a:schemeClr val="accent1">
                    <a:lumMod val="60000"/>
                    <a:lumOff val="40000"/>
                  </a:schemeClr>
                </a:solidFill>
              </a:rPr>
              <a:t>atoms</a:t>
            </a:r>
            <a:r>
              <a:rPr lang="en-US" dirty="0"/>
              <a:t> of each of the </a:t>
            </a:r>
            <a:r>
              <a:rPr lang="en-US" dirty="0">
                <a:solidFill>
                  <a:srgbClr val="FFFF00"/>
                </a:solidFill>
              </a:rPr>
              <a:t>elements</a:t>
            </a:r>
            <a:r>
              <a:rPr lang="en-US" dirty="0"/>
              <a:t> present in one </a:t>
            </a:r>
            <a:r>
              <a:rPr lang="en-US" dirty="0">
                <a:solidFill>
                  <a:schemeClr val="accent1">
                    <a:lumMod val="60000"/>
                    <a:lumOff val="40000"/>
                  </a:schemeClr>
                </a:solidFill>
              </a:rPr>
              <a:t>molecule</a:t>
            </a:r>
            <a:r>
              <a:rPr lang="en-US" dirty="0"/>
              <a:t> of a specific </a:t>
            </a:r>
            <a:r>
              <a:rPr lang="en-US" dirty="0">
                <a:solidFill>
                  <a:srgbClr val="FFFF00"/>
                </a:solidFill>
              </a:rPr>
              <a:t>compound</a:t>
            </a: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t>It is composed of </a:t>
            </a:r>
            <a:r>
              <a:rPr lang="en-US" dirty="0">
                <a:solidFill>
                  <a:srgbClr val="FFFF00"/>
                </a:solidFill>
              </a:rPr>
              <a:t>element symbols </a:t>
            </a:r>
            <a:r>
              <a:rPr lang="en-US" dirty="0"/>
              <a:t>for the atoms and </a:t>
            </a:r>
            <a:r>
              <a:rPr lang="en-US" dirty="0">
                <a:solidFill>
                  <a:srgbClr val="00FF00"/>
                </a:solidFill>
              </a:rPr>
              <a:t>subscripts</a:t>
            </a:r>
            <a:r>
              <a:rPr lang="en-US" dirty="0"/>
              <a:t> to indicate count of the atoms. If there is only one atom in the compound, a subscripted “1” is omitted</a:t>
            </a:r>
          </a:p>
        </p:txBody>
      </p:sp>
      <p:pic>
        <p:nvPicPr>
          <p:cNvPr id="5" name="Picture 4">
            <a:extLst>
              <a:ext uri="{FF2B5EF4-FFF2-40B4-BE49-F238E27FC236}">
                <a16:creationId xmlns:a16="http://schemas.microsoft.com/office/drawing/2014/main" id="{DD5B0253-D51D-B682-7C19-0250E8512B58}"/>
              </a:ext>
            </a:extLst>
          </p:cNvPr>
          <p:cNvPicPr>
            <a:picLocks noChangeAspect="1"/>
          </p:cNvPicPr>
          <p:nvPr/>
        </p:nvPicPr>
        <p:blipFill>
          <a:blip r:embed="rId2"/>
          <a:stretch>
            <a:fillRect/>
          </a:stretch>
        </p:blipFill>
        <p:spPr>
          <a:xfrm>
            <a:off x="2161565" y="2788920"/>
            <a:ext cx="5020376" cy="1771897"/>
          </a:xfrm>
          <a:prstGeom prst="rect">
            <a:avLst/>
          </a:prstGeom>
        </p:spPr>
      </p:pic>
    </p:spTree>
    <p:extLst>
      <p:ext uri="{BB962C8B-B14F-4D97-AF65-F5344CB8AC3E}">
        <p14:creationId xmlns:p14="http://schemas.microsoft.com/office/powerpoint/2010/main" val="1299041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D61BB-6A7E-38EA-36D2-1F33456B3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750FA-4C00-0E16-5F5A-CFA15DF70037}"/>
              </a:ext>
            </a:extLst>
          </p:cNvPr>
          <p:cNvSpPr>
            <a:spLocks noGrp="1"/>
          </p:cNvSpPr>
          <p:nvPr>
            <p:ph type="title"/>
          </p:nvPr>
        </p:nvSpPr>
        <p:spPr>
          <a:xfrm>
            <a:off x="355598" y="142114"/>
            <a:ext cx="8421512" cy="769441"/>
          </a:xfrm>
        </p:spPr>
        <p:txBody>
          <a:bodyPr/>
          <a:lstStyle/>
          <a:p>
            <a:r>
              <a:rPr lang="en-US" sz="4400" dirty="0"/>
              <a:t>Compounds: Empirical Formula</a:t>
            </a:r>
          </a:p>
        </p:txBody>
      </p:sp>
      <p:sp>
        <p:nvSpPr>
          <p:cNvPr id="3" name="Content Placeholder 2">
            <a:extLst>
              <a:ext uri="{FF2B5EF4-FFF2-40B4-BE49-F238E27FC236}">
                <a16:creationId xmlns:a16="http://schemas.microsoft.com/office/drawing/2014/main" id="{FB9027BA-21D4-E19C-890D-08EFB5661912}"/>
              </a:ext>
            </a:extLst>
          </p:cNvPr>
          <p:cNvSpPr>
            <a:spLocks noGrp="1"/>
          </p:cNvSpPr>
          <p:nvPr>
            <p:ph idx="1"/>
          </p:nvPr>
        </p:nvSpPr>
        <p:spPr>
          <a:xfrm>
            <a:off x="372531" y="911555"/>
            <a:ext cx="8387645" cy="5530527"/>
          </a:xfrm>
        </p:spPr>
        <p:txBody>
          <a:bodyPr/>
          <a:lstStyle/>
          <a:p>
            <a:pPr marL="0" indent="0">
              <a:buNone/>
            </a:pPr>
            <a:r>
              <a:rPr lang="en-US" dirty="0"/>
              <a:t>An </a:t>
            </a:r>
            <a:r>
              <a:rPr lang="en-US" b="1" dirty="0">
                <a:solidFill>
                  <a:srgbClr val="00FF00"/>
                </a:solidFill>
              </a:rPr>
              <a:t>empirical formula</a:t>
            </a:r>
            <a:r>
              <a:rPr lang="en-US" dirty="0"/>
              <a:t> is a chemical formula that shows the elements in a compound in their </a:t>
            </a:r>
            <a:r>
              <a:rPr lang="en-US" dirty="0">
                <a:solidFill>
                  <a:srgbClr val="FFFF00"/>
                </a:solidFill>
              </a:rPr>
              <a:t>lowest whole-number ratio</a:t>
            </a:r>
          </a:p>
          <a:p>
            <a:pPr marL="0" indent="0">
              <a:spcBef>
                <a:spcPts val="1200"/>
              </a:spcBef>
              <a:buNone/>
            </a:pPr>
            <a:r>
              <a:rPr lang="en-US" dirty="0">
                <a:solidFill>
                  <a:srgbClr val="92D050"/>
                </a:solidFill>
              </a:rPr>
              <a:t>Glucose</a:t>
            </a:r>
            <a:r>
              <a:rPr lang="en-US" dirty="0"/>
              <a:t> has a</a:t>
            </a:r>
            <a:br>
              <a:rPr lang="en-US" dirty="0"/>
            </a:br>
            <a:r>
              <a:rPr lang="en-US" dirty="0">
                <a:solidFill>
                  <a:schemeClr val="accent1">
                    <a:lumMod val="60000"/>
                    <a:lumOff val="40000"/>
                  </a:schemeClr>
                </a:solidFill>
              </a:rPr>
              <a:t>molecular formula</a:t>
            </a:r>
            <a:br>
              <a:rPr lang="en-US" dirty="0">
                <a:solidFill>
                  <a:schemeClr val="accent1">
                    <a:lumMod val="60000"/>
                    <a:lumOff val="40000"/>
                  </a:schemeClr>
                </a:solidFill>
              </a:rPr>
            </a:br>
            <a:r>
              <a:rPr lang="en-US" dirty="0"/>
              <a:t>of </a:t>
            </a:r>
            <a:r>
              <a:rPr lang="en-US" sz="2800" b="1" dirty="0">
                <a:solidFill>
                  <a:srgbClr val="FFFF00"/>
                </a:solidFill>
              </a:rPr>
              <a:t>C</a:t>
            </a:r>
            <a:r>
              <a:rPr lang="en-US" sz="2800" b="1" baseline="-25000" dirty="0">
                <a:solidFill>
                  <a:srgbClr val="FFFF00"/>
                </a:solidFill>
              </a:rPr>
              <a:t>6</a:t>
            </a:r>
            <a:r>
              <a:rPr lang="en-US" sz="2800" b="1" dirty="0">
                <a:solidFill>
                  <a:srgbClr val="FFFF00"/>
                </a:solidFill>
              </a:rPr>
              <a:t>H</a:t>
            </a:r>
            <a:r>
              <a:rPr lang="en-US" sz="2800" b="1" baseline="-25000" dirty="0">
                <a:solidFill>
                  <a:srgbClr val="FFFF00"/>
                </a:solidFill>
              </a:rPr>
              <a:t>12</a:t>
            </a:r>
            <a:r>
              <a:rPr lang="en-US" sz="2800" b="1" dirty="0">
                <a:solidFill>
                  <a:srgbClr val="FFFF00"/>
                </a:solidFill>
              </a:rPr>
              <a:t>O</a:t>
            </a:r>
            <a:r>
              <a:rPr lang="en-US" sz="2800" b="1" baseline="-25000" dirty="0">
                <a:solidFill>
                  <a:srgbClr val="FFFF00"/>
                </a:solidFill>
              </a:rPr>
              <a:t>6</a:t>
            </a:r>
          </a:p>
          <a:p>
            <a:pPr marL="0" indent="0">
              <a:spcBef>
                <a:spcPts val="1200"/>
              </a:spcBef>
              <a:buNone/>
            </a:pPr>
            <a:r>
              <a:rPr lang="en-US" dirty="0"/>
              <a:t>But </a:t>
            </a:r>
            <a:r>
              <a:rPr lang="en-US" dirty="0">
                <a:solidFill>
                  <a:srgbClr val="92D050"/>
                </a:solidFill>
              </a:rPr>
              <a:t>glucose</a:t>
            </a:r>
            <a:r>
              <a:rPr lang="en-US" dirty="0"/>
              <a:t> has an</a:t>
            </a:r>
            <a:br>
              <a:rPr lang="en-US" dirty="0"/>
            </a:br>
            <a:r>
              <a:rPr lang="en-US" b="1" dirty="0">
                <a:solidFill>
                  <a:schemeClr val="accent1">
                    <a:lumMod val="60000"/>
                    <a:lumOff val="40000"/>
                  </a:schemeClr>
                </a:solidFill>
              </a:rPr>
              <a:t>empirical formula</a:t>
            </a:r>
            <a:br>
              <a:rPr lang="en-US" dirty="0">
                <a:solidFill>
                  <a:schemeClr val="accent1">
                    <a:lumMod val="60000"/>
                    <a:lumOff val="40000"/>
                  </a:schemeClr>
                </a:solidFill>
              </a:rPr>
            </a:br>
            <a:r>
              <a:rPr lang="en-US" dirty="0"/>
              <a:t>of </a:t>
            </a:r>
            <a:r>
              <a:rPr lang="en-US" sz="2800" b="1" dirty="0">
                <a:solidFill>
                  <a:srgbClr val="FFFF00"/>
                </a:solidFill>
              </a:rPr>
              <a:t>CH</a:t>
            </a:r>
            <a:r>
              <a:rPr lang="en-US" sz="2800" b="1" baseline="-25000" dirty="0">
                <a:solidFill>
                  <a:srgbClr val="FFFF00"/>
                </a:solidFill>
              </a:rPr>
              <a:t>2</a:t>
            </a:r>
            <a:r>
              <a:rPr lang="en-US" sz="2800" b="1" dirty="0">
                <a:solidFill>
                  <a:srgbClr val="FFFF00"/>
                </a:solidFill>
              </a:rPr>
              <a:t>O</a:t>
            </a:r>
            <a:endParaRPr lang="en-US" b="1" dirty="0">
              <a:solidFill>
                <a:srgbClr val="FFFF00"/>
              </a:solidFill>
            </a:endParaRPr>
          </a:p>
          <a:p>
            <a:pPr marL="0" indent="0">
              <a:spcBef>
                <a:spcPts val="1200"/>
              </a:spcBef>
              <a:buNone/>
            </a:pPr>
            <a:r>
              <a:rPr lang="en-US" sz="2200" dirty="0"/>
              <a:t>Why? Because when chemists first start to </a:t>
            </a:r>
            <a:r>
              <a:rPr lang="en-US" sz="2200" dirty="0">
                <a:solidFill>
                  <a:srgbClr val="FFFF00"/>
                </a:solidFill>
              </a:rPr>
              <a:t>analyze</a:t>
            </a:r>
            <a:r>
              <a:rPr lang="en-US" sz="2200" dirty="0"/>
              <a:t> &amp; </a:t>
            </a:r>
            <a:r>
              <a:rPr lang="en-US" sz="2200" dirty="0">
                <a:solidFill>
                  <a:srgbClr val="FFFF00"/>
                </a:solidFill>
              </a:rPr>
              <a:t>characterize</a:t>
            </a:r>
            <a:r>
              <a:rPr lang="en-US" sz="2200" dirty="0"/>
              <a:t> an </a:t>
            </a:r>
            <a:r>
              <a:rPr lang="en-US" sz="2200" dirty="0">
                <a:solidFill>
                  <a:srgbClr val="FF99FF"/>
                </a:solidFill>
              </a:rPr>
              <a:t>unknown</a:t>
            </a:r>
            <a:r>
              <a:rPr lang="en-US" sz="2200" dirty="0"/>
              <a:t> </a:t>
            </a:r>
            <a:r>
              <a:rPr lang="en-US" sz="2200" dirty="0">
                <a:solidFill>
                  <a:srgbClr val="FFFF00"/>
                </a:solidFill>
              </a:rPr>
              <a:t>compound</a:t>
            </a:r>
            <a:r>
              <a:rPr lang="en-US" sz="2200" dirty="0"/>
              <a:t>, they find </a:t>
            </a:r>
            <a:r>
              <a:rPr lang="en-US" sz="2200" dirty="0">
                <a:solidFill>
                  <a:srgbClr val="92D050"/>
                </a:solidFill>
              </a:rPr>
              <a:t>glucose</a:t>
            </a:r>
            <a:r>
              <a:rPr lang="en-US" sz="2200" dirty="0"/>
              <a:t> has </a:t>
            </a:r>
            <a:r>
              <a:rPr lang="en-US" sz="2200" b="1" dirty="0">
                <a:solidFill>
                  <a:schemeClr val="accent1">
                    <a:lumMod val="60000"/>
                    <a:lumOff val="40000"/>
                  </a:schemeClr>
                </a:solidFill>
              </a:rPr>
              <a:t>1 part </a:t>
            </a:r>
            <a:r>
              <a:rPr lang="en-US" sz="2200" b="1" dirty="0">
                <a:solidFill>
                  <a:srgbClr val="FFC000"/>
                </a:solidFill>
              </a:rPr>
              <a:t>carbon</a:t>
            </a:r>
            <a:r>
              <a:rPr lang="en-US" sz="2200" dirty="0"/>
              <a:t>, </a:t>
            </a:r>
            <a:r>
              <a:rPr lang="en-US" sz="2200" b="1" dirty="0">
                <a:solidFill>
                  <a:schemeClr val="accent1">
                    <a:lumMod val="60000"/>
                    <a:lumOff val="40000"/>
                  </a:schemeClr>
                </a:solidFill>
              </a:rPr>
              <a:t>1 part </a:t>
            </a:r>
            <a:r>
              <a:rPr lang="en-US" sz="2200" b="1" dirty="0">
                <a:solidFill>
                  <a:srgbClr val="FFC000"/>
                </a:solidFill>
              </a:rPr>
              <a:t>oxygen</a:t>
            </a:r>
            <a:r>
              <a:rPr lang="en-US" sz="2200" dirty="0"/>
              <a:t>, </a:t>
            </a:r>
            <a:r>
              <a:rPr lang="en-US" sz="2200" b="1" dirty="0">
                <a:solidFill>
                  <a:schemeClr val="accent1">
                    <a:lumMod val="60000"/>
                    <a:lumOff val="40000"/>
                  </a:schemeClr>
                </a:solidFill>
              </a:rPr>
              <a:t>2 parts </a:t>
            </a:r>
            <a:r>
              <a:rPr lang="en-US" sz="2200" b="1" dirty="0">
                <a:solidFill>
                  <a:srgbClr val="FFC000"/>
                </a:solidFill>
              </a:rPr>
              <a:t>hydrogen</a:t>
            </a:r>
          </a:p>
          <a:p>
            <a:pPr marL="0" indent="0">
              <a:spcBef>
                <a:spcPts val="1200"/>
              </a:spcBef>
              <a:buNone/>
            </a:pPr>
            <a:r>
              <a:rPr lang="en-US" sz="2200" b="1" dirty="0">
                <a:solidFill>
                  <a:srgbClr val="FFFF00"/>
                </a:solidFill>
              </a:rPr>
              <a:t>NOTE THIS</a:t>
            </a:r>
            <a:r>
              <a:rPr lang="en-US" sz="2200" dirty="0">
                <a:solidFill>
                  <a:srgbClr val="FFFF00"/>
                </a:solidFill>
              </a:rPr>
              <a:t>: in some cases the empirical formula and molecular formula are the same!!</a:t>
            </a:r>
          </a:p>
        </p:txBody>
      </p:sp>
      <p:pic>
        <p:nvPicPr>
          <p:cNvPr id="5" name="Picture 4">
            <a:extLst>
              <a:ext uri="{FF2B5EF4-FFF2-40B4-BE49-F238E27FC236}">
                <a16:creationId xmlns:a16="http://schemas.microsoft.com/office/drawing/2014/main" id="{4E7A9BFE-ED06-AFB7-30EC-6F00882E177C}"/>
              </a:ext>
            </a:extLst>
          </p:cNvPr>
          <p:cNvPicPr>
            <a:picLocks noChangeAspect="1"/>
          </p:cNvPicPr>
          <p:nvPr/>
        </p:nvPicPr>
        <p:blipFill>
          <a:blip r:embed="rId2"/>
          <a:stretch>
            <a:fillRect/>
          </a:stretch>
        </p:blipFill>
        <p:spPr>
          <a:xfrm>
            <a:off x="4707448" y="2006267"/>
            <a:ext cx="1577039" cy="2708564"/>
          </a:xfrm>
          <a:prstGeom prst="rect">
            <a:avLst/>
          </a:prstGeom>
        </p:spPr>
      </p:pic>
      <p:pic>
        <p:nvPicPr>
          <p:cNvPr id="9" name="Picture 8">
            <a:extLst>
              <a:ext uri="{FF2B5EF4-FFF2-40B4-BE49-F238E27FC236}">
                <a16:creationId xmlns:a16="http://schemas.microsoft.com/office/drawing/2014/main" id="{7067A539-AC9A-56DB-8F0B-86BE96A02761}"/>
              </a:ext>
            </a:extLst>
          </p:cNvPr>
          <p:cNvPicPr>
            <a:picLocks noChangeAspect="1"/>
          </p:cNvPicPr>
          <p:nvPr/>
        </p:nvPicPr>
        <p:blipFill>
          <a:blip r:embed="rId3"/>
          <a:stretch>
            <a:fillRect/>
          </a:stretch>
        </p:blipFill>
        <p:spPr>
          <a:xfrm>
            <a:off x="6517828" y="2006267"/>
            <a:ext cx="2320129" cy="2507673"/>
          </a:xfrm>
          <a:prstGeom prst="rect">
            <a:avLst/>
          </a:prstGeom>
        </p:spPr>
      </p:pic>
    </p:spTree>
    <p:extLst>
      <p:ext uri="{BB962C8B-B14F-4D97-AF65-F5344CB8AC3E}">
        <p14:creationId xmlns:p14="http://schemas.microsoft.com/office/powerpoint/2010/main" val="332128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3AB1-7C22-550E-60E1-022529E389EA}"/>
              </a:ext>
            </a:extLst>
          </p:cNvPr>
          <p:cNvSpPr>
            <a:spLocks noGrp="1"/>
          </p:cNvSpPr>
          <p:nvPr>
            <p:ph type="title"/>
          </p:nvPr>
        </p:nvSpPr>
        <p:spPr>
          <a:xfrm>
            <a:off x="344310" y="254746"/>
            <a:ext cx="8421512" cy="646331"/>
          </a:xfrm>
        </p:spPr>
        <p:txBody>
          <a:bodyPr/>
          <a:lstStyle/>
          <a:p>
            <a:r>
              <a:rPr lang="en-US" sz="3600" dirty="0"/>
              <a:t>Atomic Elements, Molecular Elements</a:t>
            </a:r>
          </a:p>
        </p:txBody>
      </p:sp>
      <p:sp>
        <p:nvSpPr>
          <p:cNvPr id="3" name="Content Placeholder 2">
            <a:extLst>
              <a:ext uri="{FF2B5EF4-FFF2-40B4-BE49-F238E27FC236}">
                <a16:creationId xmlns:a16="http://schemas.microsoft.com/office/drawing/2014/main" id="{5B86DF80-1577-11B2-1E73-B73C20FD0530}"/>
              </a:ext>
            </a:extLst>
          </p:cNvPr>
          <p:cNvSpPr>
            <a:spLocks noGrp="1"/>
          </p:cNvSpPr>
          <p:nvPr>
            <p:ph idx="1"/>
          </p:nvPr>
        </p:nvSpPr>
        <p:spPr>
          <a:xfrm>
            <a:off x="344310" y="1007305"/>
            <a:ext cx="8387645" cy="5215465"/>
          </a:xfrm>
        </p:spPr>
        <p:txBody>
          <a:bodyPr/>
          <a:lstStyle/>
          <a:p>
            <a:r>
              <a:rPr lang="en-US" sz="2200" dirty="0"/>
              <a:t>Elements that exist as their individual atoms in nature are called </a:t>
            </a:r>
            <a:r>
              <a:rPr lang="en-US" sz="2200" b="1" dirty="0">
                <a:solidFill>
                  <a:srgbClr val="00FF00"/>
                </a:solidFill>
              </a:rPr>
              <a:t>atomic elements</a:t>
            </a:r>
          </a:p>
          <a:p>
            <a:r>
              <a:rPr lang="en-US" sz="2200" dirty="0"/>
              <a:t>Some elements do not exist in nature as individual atoms, but bonded with each other. These are </a:t>
            </a:r>
            <a:r>
              <a:rPr lang="en-US" sz="2200" b="1" dirty="0">
                <a:solidFill>
                  <a:srgbClr val="00FF00"/>
                </a:solidFill>
              </a:rPr>
              <a:t>molecular elements</a:t>
            </a:r>
          </a:p>
          <a:p>
            <a:pPr marL="0" lvl="1" indent="0">
              <a:buNone/>
            </a:pPr>
            <a:r>
              <a:rPr lang="en-US" dirty="0">
                <a:solidFill>
                  <a:srgbClr val="FFFF00"/>
                </a:solidFill>
              </a:rPr>
              <a:t>Molecular elements </a:t>
            </a:r>
            <a:r>
              <a:rPr lang="en-US" dirty="0"/>
              <a:t>can form often </a:t>
            </a:r>
            <a:r>
              <a:rPr lang="en-US" b="1" dirty="0">
                <a:solidFill>
                  <a:schemeClr val="accent1">
                    <a:lumMod val="60000"/>
                    <a:lumOff val="40000"/>
                  </a:schemeClr>
                </a:solidFill>
              </a:rPr>
              <a:t>diatomic molecules </a:t>
            </a:r>
            <a:r>
              <a:rPr lang="en-US" dirty="0"/>
              <a:t>or </a:t>
            </a:r>
            <a:r>
              <a:rPr lang="en-US" b="1" dirty="0">
                <a:solidFill>
                  <a:schemeClr val="accent1">
                    <a:lumMod val="60000"/>
                    <a:lumOff val="40000"/>
                  </a:schemeClr>
                </a:solidFill>
              </a:rPr>
              <a:t>polyatomic molecules</a:t>
            </a:r>
          </a:p>
        </p:txBody>
      </p:sp>
      <p:pic>
        <p:nvPicPr>
          <p:cNvPr id="5122" name="Picture 2">
            <a:extLst>
              <a:ext uri="{FF2B5EF4-FFF2-40B4-BE49-F238E27FC236}">
                <a16:creationId xmlns:a16="http://schemas.microsoft.com/office/drawing/2014/main" id="{C8250E3B-D842-BE09-2919-5A4A3B8DD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901" y="5330068"/>
            <a:ext cx="2040671" cy="1399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ED7B4E-6D11-9C26-96A2-2D0AF98C0C7F}"/>
              </a:ext>
            </a:extLst>
          </p:cNvPr>
          <p:cNvPicPr>
            <a:picLocks noChangeAspect="1"/>
          </p:cNvPicPr>
          <p:nvPr/>
        </p:nvPicPr>
        <p:blipFill>
          <a:blip r:embed="rId3"/>
          <a:stretch>
            <a:fillRect/>
          </a:stretch>
        </p:blipFill>
        <p:spPr>
          <a:xfrm>
            <a:off x="4427863" y="3237965"/>
            <a:ext cx="4545709" cy="1972178"/>
          </a:xfrm>
          <a:prstGeom prst="rect">
            <a:avLst/>
          </a:prstGeom>
        </p:spPr>
      </p:pic>
      <p:pic>
        <p:nvPicPr>
          <p:cNvPr id="7" name="Picture 6">
            <a:extLst>
              <a:ext uri="{FF2B5EF4-FFF2-40B4-BE49-F238E27FC236}">
                <a16:creationId xmlns:a16="http://schemas.microsoft.com/office/drawing/2014/main" id="{C097F5C6-746A-349D-D86E-CFC013EF5A0F}"/>
              </a:ext>
            </a:extLst>
          </p:cNvPr>
          <p:cNvPicPr>
            <a:picLocks noChangeAspect="1"/>
          </p:cNvPicPr>
          <p:nvPr/>
        </p:nvPicPr>
        <p:blipFill>
          <a:blip r:embed="rId4"/>
          <a:stretch>
            <a:fillRect/>
          </a:stretch>
        </p:blipFill>
        <p:spPr>
          <a:xfrm>
            <a:off x="4653173" y="5330068"/>
            <a:ext cx="2047544" cy="1156562"/>
          </a:xfrm>
          <a:prstGeom prst="rect">
            <a:avLst/>
          </a:prstGeom>
        </p:spPr>
      </p:pic>
      <p:pic>
        <p:nvPicPr>
          <p:cNvPr id="11" name="Picture 10">
            <a:extLst>
              <a:ext uri="{FF2B5EF4-FFF2-40B4-BE49-F238E27FC236}">
                <a16:creationId xmlns:a16="http://schemas.microsoft.com/office/drawing/2014/main" id="{EF88EA09-3A0F-3079-54CE-D8E58575D933}"/>
              </a:ext>
            </a:extLst>
          </p:cNvPr>
          <p:cNvPicPr>
            <a:picLocks noChangeAspect="1"/>
          </p:cNvPicPr>
          <p:nvPr/>
        </p:nvPicPr>
        <p:blipFill>
          <a:blip r:embed="rId5"/>
          <a:stretch>
            <a:fillRect/>
          </a:stretch>
        </p:blipFill>
        <p:spPr>
          <a:xfrm>
            <a:off x="170428" y="3780070"/>
            <a:ext cx="4225657" cy="2367240"/>
          </a:xfrm>
          <a:prstGeom prst="rect">
            <a:avLst/>
          </a:prstGeom>
        </p:spPr>
      </p:pic>
    </p:spTree>
    <p:extLst>
      <p:ext uri="{BB962C8B-B14F-4D97-AF65-F5344CB8AC3E}">
        <p14:creationId xmlns:p14="http://schemas.microsoft.com/office/powerpoint/2010/main" val="185823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8A8D-74EE-D264-AF97-27559A9E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B453A-0D69-F65A-CC68-34FFF7E2580A}"/>
              </a:ext>
            </a:extLst>
          </p:cNvPr>
          <p:cNvSpPr>
            <a:spLocks noGrp="1"/>
          </p:cNvSpPr>
          <p:nvPr>
            <p:ph type="title"/>
          </p:nvPr>
        </p:nvSpPr>
        <p:spPr>
          <a:xfrm>
            <a:off x="349955" y="363788"/>
            <a:ext cx="8421512" cy="830997"/>
          </a:xfrm>
        </p:spPr>
        <p:txBody>
          <a:bodyPr/>
          <a:lstStyle/>
          <a:p>
            <a:r>
              <a:rPr lang="en-US" dirty="0"/>
              <a:t>Formula Unit</a:t>
            </a:r>
          </a:p>
        </p:txBody>
      </p:sp>
      <p:sp>
        <p:nvSpPr>
          <p:cNvPr id="6" name="Content Placeholder 5">
            <a:extLst>
              <a:ext uri="{FF2B5EF4-FFF2-40B4-BE49-F238E27FC236}">
                <a16:creationId xmlns:a16="http://schemas.microsoft.com/office/drawing/2014/main" id="{AFC2521E-C187-3FE9-DF27-3DCD23A8AFC4}"/>
              </a:ext>
            </a:extLst>
          </p:cNvPr>
          <p:cNvSpPr>
            <a:spLocks noGrp="1"/>
          </p:cNvSpPr>
          <p:nvPr>
            <p:ph idx="1"/>
          </p:nvPr>
        </p:nvSpPr>
        <p:spPr/>
        <p:txBody>
          <a:bodyPr/>
          <a:lstStyle/>
          <a:p>
            <a:r>
              <a:rPr lang="en-US" dirty="0"/>
              <a:t>“The </a:t>
            </a:r>
            <a:r>
              <a:rPr lang="en-US" dirty="0">
                <a:solidFill>
                  <a:srgbClr val="00FF00"/>
                </a:solidFill>
              </a:rPr>
              <a:t>formula unit</a:t>
            </a:r>
            <a:r>
              <a:rPr lang="en-US" dirty="0"/>
              <a:t> is the basic unit of </a:t>
            </a:r>
            <a:r>
              <a:rPr lang="en-US" dirty="0">
                <a:solidFill>
                  <a:schemeClr val="accent1">
                    <a:lumMod val="60000"/>
                    <a:lumOff val="40000"/>
                  </a:schemeClr>
                </a:solidFill>
              </a:rPr>
              <a:t>ionic</a:t>
            </a:r>
            <a:r>
              <a:rPr lang="en-US" dirty="0"/>
              <a:t> </a:t>
            </a:r>
            <a:r>
              <a:rPr lang="en-US" dirty="0">
                <a:solidFill>
                  <a:schemeClr val="accent1">
                    <a:lumMod val="60000"/>
                    <a:lumOff val="40000"/>
                  </a:schemeClr>
                </a:solidFill>
              </a:rPr>
              <a:t>compounds</a:t>
            </a:r>
            <a:r>
              <a:rPr lang="en-US" dirty="0"/>
              <a:t>”</a:t>
            </a:r>
          </a:p>
          <a:p>
            <a:endParaRPr lang="en-US" dirty="0"/>
          </a:p>
          <a:p>
            <a:r>
              <a:rPr lang="en-US" dirty="0"/>
              <a:t>Also: “in chemistry, a </a:t>
            </a:r>
            <a:r>
              <a:rPr lang="en-US" b="1" dirty="0">
                <a:solidFill>
                  <a:srgbClr val="00FF00"/>
                </a:solidFill>
              </a:rPr>
              <a:t>formula unit</a:t>
            </a:r>
            <a:r>
              <a:rPr lang="en-US" dirty="0">
                <a:solidFill>
                  <a:srgbClr val="00FF00"/>
                </a:solidFill>
              </a:rPr>
              <a:t> </a:t>
            </a:r>
            <a:r>
              <a:rPr lang="en-US" dirty="0"/>
              <a:t>is the smallest unit of a non-molecular substance, such as an </a:t>
            </a:r>
            <a:r>
              <a:rPr lang="en-US" dirty="0">
                <a:solidFill>
                  <a:srgbClr val="00FF00"/>
                </a:solidFill>
              </a:rPr>
              <a:t>ionic compound</a:t>
            </a:r>
            <a:r>
              <a:rPr lang="en-US" dirty="0"/>
              <a:t>, </a:t>
            </a:r>
            <a:r>
              <a:rPr lang="en-US" dirty="0">
                <a:solidFill>
                  <a:schemeClr val="accent1">
                    <a:lumMod val="60000"/>
                    <a:lumOff val="40000"/>
                  </a:schemeClr>
                </a:solidFill>
              </a:rPr>
              <a:t>covalent network solid</a:t>
            </a:r>
            <a:r>
              <a:rPr lang="en-US" dirty="0"/>
              <a:t>, or </a:t>
            </a:r>
            <a:r>
              <a:rPr lang="en-US" dirty="0">
                <a:solidFill>
                  <a:schemeClr val="accent1">
                    <a:lumMod val="60000"/>
                    <a:lumOff val="40000"/>
                  </a:schemeClr>
                </a:solidFill>
              </a:rPr>
              <a:t>metal</a:t>
            </a:r>
          </a:p>
          <a:p>
            <a:endParaRPr lang="en-US" dirty="0"/>
          </a:p>
          <a:p>
            <a:r>
              <a:rPr lang="en-US" dirty="0"/>
              <a:t>Something that does form a discrete molecule, something not forming a molecular compound</a:t>
            </a:r>
          </a:p>
          <a:p>
            <a:endParaRPr lang="en-US" dirty="0"/>
          </a:p>
          <a:p>
            <a:r>
              <a:rPr lang="en-US" dirty="0"/>
              <a:t>NaCl, CaF</a:t>
            </a:r>
            <a:r>
              <a:rPr lang="en-US" baseline="-25000" dirty="0"/>
              <a:t>2</a:t>
            </a:r>
            <a:r>
              <a:rPr lang="en-US" dirty="0"/>
              <a:t>, ZnBr</a:t>
            </a:r>
            <a:r>
              <a:rPr lang="en-US" baseline="-25000" dirty="0"/>
              <a:t>2 </a:t>
            </a:r>
            <a:r>
              <a:rPr lang="en-US" dirty="0"/>
              <a:t>are the three formula units of these ionic compounds</a:t>
            </a:r>
            <a:endParaRPr lang="en-US" baseline="-25000" dirty="0"/>
          </a:p>
        </p:txBody>
      </p:sp>
    </p:spTree>
    <p:extLst>
      <p:ext uri="{BB962C8B-B14F-4D97-AF65-F5344CB8AC3E}">
        <p14:creationId xmlns:p14="http://schemas.microsoft.com/office/powerpoint/2010/main" val="333899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DFE7-242B-346D-9074-9FE4B6DCD5F4}"/>
              </a:ext>
            </a:extLst>
          </p:cNvPr>
          <p:cNvSpPr>
            <a:spLocks noGrp="1"/>
          </p:cNvSpPr>
          <p:nvPr>
            <p:ph type="title"/>
          </p:nvPr>
        </p:nvSpPr>
        <p:spPr>
          <a:xfrm>
            <a:off x="349955" y="363788"/>
            <a:ext cx="8421512" cy="830997"/>
          </a:xfrm>
        </p:spPr>
        <p:txBody>
          <a:bodyPr/>
          <a:lstStyle/>
          <a:p>
            <a:r>
              <a:rPr lang="en-US" dirty="0"/>
              <a:t>Ionic Compounds</a:t>
            </a:r>
          </a:p>
        </p:txBody>
      </p:sp>
      <p:sp>
        <p:nvSpPr>
          <p:cNvPr id="3" name="Content Placeholder 2">
            <a:extLst>
              <a:ext uri="{FF2B5EF4-FFF2-40B4-BE49-F238E27FC236}">
                <a16:creationId xmlns:a16="http://schemas.microsoft.com/office/drawing/2014/main" id="{3BB88A15-E799-C3B2-123C-EDDCF4BD4005}"/>
              </a:ext>
            </a:extLst>
          </p:cNvPr>
          <p:cNvSpPr>
            <a:spLocks noGrp="1"/>
          </p:cNvSpPr>
          <p:nvPr>
            <p:ph idx="1"/>
          </p:nvPr>
        </p:nvSpPr>
        <p:spPr/>
        <p:txBody>
          <a:bodyPr/>
          <a:lstStyle/>
          <a:p>
            <a:pPr marL="0" indent="0">
              <a:buNone/>
            </a:pPr>
            <a:r>
              <a:rPr lang="en-US" dirty="0">
                <a:solidFill>
                  <a:srgbClr val="00FF00"/>
                </a:solidFill>
              </a:rPr>
              <a:t>Ionic compounds </a:t>
            </a:r>
            <a:r>
              <a:rPr lang="en-US" dirty="0"/>
              <a:t>form when</a:t>
            </a:r>
            <a:br>
              <a:rPr lang="en-US" dirty="0"/>
            </a:br>
            <a:r>
              <a:rPr lang="en-US" dirty="0"/>
              <a:t>atoms </a:t>
            </a:r>
            <a:r>
              <a:rPr lang="en-US" dirty="0">
                <a:solidFill>
                  <a:schemeClr val="accent1">
                    <a:lumMod val="60000"/>
                    <a:lumOff val="40000"/>
                  </a:schemeClr>
                </a:solidFill>
              </a:rPr>
              <a:t>BOND</a:t>
            </a:r>
            <a:r>
              <a:rPr lang="en-US" dirty="0"/>
              <a:t> with each other</a:t>
            </a:r>
            <a:br>
              <a:rPr lang="en-US" dirty="0"/>
            </a:br>
            <a:r>
              <a:rPr lang="en-US" dirty="0"/>
              <a:t>based on </a:t>
            </a:r>
            <a:r>
              <a:rPr lang="en-US" dirty="0">
                <a:solidFill>
                  <a:srgbClr val="FFFF00"/>
                </a:solidFill>
              </a:rPr>
              <a:t>one atom </a:t>
            </a:r>
            <a:r>
              <a:rPr lang="en-US" dirty="0"/>
              <a:t>have</a:t>
            </a:r>
            <a:br>
              <a:rPr lang="en-US" dirty="0"/>
            </a:br>
            <a:r>
              <a:rPr lang="en-US" dirty="0"/>
              <a:t>a </a:t>
            </a:r>
            <a:r>
              <a:rPr lang="en-US" dirty="0">
                <a:solidFill>
                  <a:srgbClr val="FFC000"/>
                </a:solidFill>
              </a:rPr>
              <a:t>positive charge </a:t>
            </a:r>
            <a:r>
              <a:rPr lang="en-US" dirty="0"/>
              <a:t>and the</a:t>
            </a:r>
            <a:br>
              <a:rPr lang="en-US" dirty="0"/>
            </a:br>
            <a:r>
              <a:rPr lang="en-US" dirty="0"/>
              <a:t>other having a </a:t>
            </a:r>
            <a:r>
              <a:rPr lang="en-US" dirty="0">
                <a:solidFill>
                  <a:srgbClr val="FFC000"/>
                </a:solidFill>
              </a:rPr>
              <a:t>negative charge</a:t>
            </a:r>
          </a:p>
          <a:p>
            <a:pPr marL="0" indent="0">
              <a:buNone/>
            </a:pPr>
            <a:endParaRPr lang="en-US" dirty="0"/>
          </a:p>
          <a:p>
            <a:pPr marL="0" indent="0">
              <a:buNone/>
            </a:pPr>
            <a:r>
              <a:rPr lang="en-US" dirty="0"/>
              <a:t>A </a:t>
            </a:r>
            <a:r>
              <a:rPr lang="en-US" dirty="0">
                <a:solidFill>
                  <a:srgbClr val="FFC000"/>
                </a:solidFill>
              </a:rPr>
              <a:t>sodium</a:t>
            </a:r>
            <a:r>
              <a:rPr lang="en-US" dirty="0"/>
              <a:t> (</a:t>
            </a:r>
            <a:r>
              <a:rPr lang="en-US" dirty="0">
                <a:solidFill>
                  <a:schemeClr val="accent1">
                    <a:lumMod val="60000"/>
                    <a:lumOff val="40000"/>
                  </a:schemeClr>
                </a:solidFill>
              </a:rPr>
              <a:t>Na</a:t>
            </a:r>
            <a:r>
              <a:rPr lang="en-US" dirty="0"/>
              <a:t>) atom easily gives up the </a:t>
            </a:r>
            <a:r>
              <a:rPr lang="en-US" dirty="0">
                <a:solidFill>
                  <a:srgbClr val="FFFF00"/>
                </a:solidFill>
              </a:rPr>
              <a:t>ONE</a:t>
            </a:r>
            <a:r>
              <a:rPr lang="en-US" dirty="0"/>
              <a:t> electron (all for energetic stability) which is its </a:t>
            </a:r>
            <a:r>
              <a:rPr lang="en-US" dirty="0">
                <a:solidFill>
                  <a:srgbClr val="FFFF00"/>
                </a:solidFill>
              </a:rPr>
              <a:t>ONE</a:t>
            </a:r>
            <a:r>
              <a:rPr lang="en-US" dirty="0"/>
              <a:t> </a:t>
            </a:r>
            <a:r>
              <a:rPr lang="en-US" dirty="0">
                <a:solidFill>
                  <a:schemeClr val="accent1">
                    <a:lumMod val="60000"/>
                    <a:lumOff val="40000"/>
                  </a:schemeClr>
                </a:solidFill>
              </a:rPr>
              <a:t>valence</a:t>
            </a:r>
            <a:r>
              <a:rPr lang="en-US" dirty="0"/>
              <a:t> </a:t>
            </a:r>
            <a:r>
              <a:rPr lang="en-US" dirty="0">
                <a:solidFill>
                  <a:schemeClr val="accent1">
                    <a:lumMod val="60000"/>
                    <a:lumOff val="40000"/>
                  </a:schemeClr>
                </a:solidFill>
              </a:rPr>
              <a:t>shell</a:t>
            </a:r>
            <a:r>
              <a:rPr lang="en-US" dirty="0"/>
              <a:t> electron to a </a:t>
            </a:r>
            <a:r>
              <a:rPr lang="en-US" dirty="0">
                <a:solidFill>
                  <a:srgbClr val="FFC000"/>
                </a:solidFill>
              </a:rPr>
              <a:t>chlorine</a:t>
            </a:r>
            <a:r>
              <a:rPr lang="en-US" dirty="0"/>
              <a:t> (</a:t>
            </a:r>
            <a:r>
              <a:rPr lang="en-US" dirty="0">
                <a:solidFill>
                  <a:schemeClr val="accent1">
                    <a:lumMod val="60000"/>
                    <a:lumOff val="40000"/>
                  </a:schemeClr>
                </a:solidFill>
              </a:rPr>
              <a:t>Cl</a:t>
            </a:r>
            <a:r>
              <a:rPr lang="en-US" dirty="0"/>
              <a:t>) atom which has </a:t>
            </a:r>
            <a:r>
              <a:rPr lang="en-US" dirty="0">
                <a:solidFill>
                  <a:srgbClr val="FFFF00"/>
                </a:solidFill>
              </a:rPr>
              <a:t>SEVEN</a:t>
            </a:r>
            <a:r>
              <a:rPr lang="en-US" dirty="0"/>
              <a:t> valence shell electrons and wants a more </a:t>
            </a:r>
            <a:r>
              <a:rPr lang="en-US" dirty="0">
                <a:solidFill>
                  <a:srgbClr val="FFFF00"/>
                </a:solidFill>
              </a:rPr>
              <a:t>stable</a:t>
            </a:r>
            <a:r>
              <a:rPr lang="en-US" dirty="0"/>
              <a:t> </a:t>
            </a:r>
            <a:r>
              <a:rPr lang="en-US" dirty="0">
                <a:solidFill>
                  <a:srgbClr val="FFFF00"/>
                </a:solidFill>
              </a:rPr>
              <a:t>complete</a:t>
            </a:r>
            <a:r>
              <a:rPr lang="en-US" dirty="0"/>
              <a:t> </a:t>
            </a:r>
            <a:r>
              <a:rPr lang="en-US" dirty="0">
                <a:solidFill>
                  <a:schemeClr val="accent1">
                    <a:lumMod val="60000"/>
                    <a:lumOff val="40000"/>
                  </a:schemeClr>
                </a:solidFill>
              </a:rPr>
              <a:t>valence shell</a:t>
            </a:r>
            <a:r>
              <a:rPr lang="en-US" dirty="0"/>
              <a:t> of </a:t>
            </a:r>
            <a:r>
              <a:rPr lang="en-US" dirty="0">
                <a:solidFill>
                  <a:srgbClr val="FFFF00"/>
                </a:solidFill>
              </a:rPr>
              <a:t>EIGHT</a:t>
            </a:r>
            <a:r>
              <a:rPr lang="en-US" dirty="0"/>
              <a:t> electrons. The electron </a:t>
            </a:r>
            <a:r>
              <a:rPr lang="en-US" dirty="0">
                <a:solidFill>
                  <a:srgbClr val="92D050"/>
                </a:solidFill>
              </a:rPr>
              <a:t>transfer</a:t>
            </a:r>
            <a:r>
              <a:rPr lang="en-US" dirty="0"/>
              <a:t> creates an </a:t>
            </a:r>
            <a:r>
              <a:rPr lang="en-US" dirty="0">
                <a:solidFill>
                  <a:srgbClr val="00FF00"/>
                </a:solidFill>
              </a:rPr>
              <a:t>IONIC</a:t>
            </a:r>
            <a:r>
              <a:rPr lang="en-US" dirty="0"/>
              <a:t> </a:t>
            </a:r>
            <a:r>
              <a:rPr lang="en-US" dirty="0">
                <a:solidFill>
                  <a:srgbClr val="FFFF00"/>
                </a:solidFill>
              </a:rPr>
              <a:t>bond</a:t>
            </a:r>
            <a:r>
              <a:rPr lang="en-US" dirty="0"/>
              <a:t> and </a:t>
            </a:r>
            <a:r>
              <a:rPr lang="en-US" dirty="0">
                <a:solidFill>
                  <a:srgbClr val="FFC000"/>
                </a:solidFill>
              </a:rPr>
              <a:t>Na</a:t>
            </a:r>
            <a:r>
              <a:rPr lang="en-US" dirty="0"/>
              <a:t> and </a:t>
            </a:r>
            <a:r>
              <a:rPr lang="en-US" dirty="0">
                <a:solidFill>
                  <a:srgbClr val="FFC000"/>
                </a:solidFill>
              </a:rPr>
              <a:t>Cl</a:t>
            </a:r>
            <a:r>
              <a:rPr lang="en-US" dirty="0"/>
              <a:t> will form an </a:t>
            </a:r>
            <a:r>
              <a:rPr lang="en-US" dirty="0">
                <a:solidFill>
                  <a:srgbClr val="00FF00"/>
                </a:solidFill>
              </a:rPr>
              <a:t>ionic compound </a:t>
            </a:r>
            <a:r>
              <a:rPr lang="en-US" dirty="0"/>
              <a:t>as a result</a:t>
            </a:r>
          </a:p>
        </p:txBody>
      </p:sp>
      <p:pic>
        <p:nvPicPr>
          <p:cNvPr id="5" name="Picture 4">
            <a:extLst>
              <a:ext uri="{FF2B5EF4-FFF2-40B4-BE49-F238E27FC236}">
                <a16:creationId xmlns:a16="http://schemas.microsoft.com/office/drawing/2014/main" id="{7BE38D8A-6E5C-BEAA-31FE-DE129A0669FF}"/>
              </a:ext>
            </a:extLst>
          </p:cNvPr>
          <p:cNvPicPr>
            <a:picLocks noChangeAspect="1"/>
          </p:cNvPicPr>
          <p:nvPr/>
        </p:nvPicPr>
        <p:blipFill>
          <a:blip r:embed="rId2"/>
          <a:stretch>
            <a:fillRect/>
          </a:stretch>
        </p:blipFill>
        <p:spPr>
          <a:xfrm>
            <a:off x="5316717" y="1077566"/>
            <a:ext cx="3752436" cy="1880086"/>
          </a:xfrm>
          <a:prstGeom prst="rect">
            <a:avLst/>
          </a:prstGeom>
        </p:spPr>
      </p:pic>
    </p:spTree>
    <p:extLst>
      <p:ext uri="{BB962C8B-B14F-4D97-AF65-F5344CB8AC3E}">
        <p14:creationId xmlns:p14="http://schemas.microsoft.com/office/powerpoint/2010/main" val="78854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F9E23-73EF-EDB8-9B8B-01FF2F83F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6C045-3015-AF59-70C9-EBD790997945}"/>
              </a:ext>
            </a:extLst>
          </p:cNvPr>
          <p:cNvSpPr>
            <a:spLocks noGrp="1"/>
          </p:cNvSpPr>
          <p:nvPr>
            <p:ph type="title"/>
          </p:nvPr>
        </p:nvSpPr>
        <p:spPr>
          <a:xfrm>
            <a:off x="349955" y="363788"/>
            <a:ext cx="8421512" cy="830997"/>
          </a:xfrm>
        </p:spPr>
        <p:txBody>
          <a:bodyPr/>
          <a:lstStyle/>
          <a:p>
            <a:r>
              <a:rPr lang="en-US" dirty="0"/>
              <a:t>Ionic Compounds</a:t>
            </a:r>
          </a:p>
        </p:txBody>
      </p:sp>
      <p:sp>
        <p:nvSpPr>
          <p:cNvPr id="6" name="Content Placeholder 5">
            <a:extLst>
              <a:ext uri="{FF2B5EF4-FFF2-40B4-BE49-F238E27FC236}">
                <a16:creationId xmlns:a16="http://schemas.microsoft.com/office/drawing/2014/main" id="{17020108-84E3-A6BB-5A7B-9E7D5B09B68E}"/>
              </a:ext>
            </a:extLst>
          </p:cNvPr>
          <p:cNvSpPr>
            <a:spLocks noGrp="1"/>
          </p:cNvSpPr>
          <p:nvPr>
            <p:ph idx="1"/>
          </p:nvPr>
        </p:nvSpPr>
        <p:spPr/>
        <p:txBody>
          <a:bodyPr/>
          <a:lstStyle/>
          <a:p>
            <a:pPr marL="0" indent="0">
              <a:buNone/>
            </a:pPr>
            <a:r>
              <a:rPr lang="en-US" dirty="0"/>
              <a:t>Generally </a:t>
            </a:r>
            <a:r>
              <a:rPr lang="en-US" dirty="0">
                <a:solidFill>
                  <a:srgbClr val="FFFF00"/>
                </a:solidFill>
              </a:rPr>
              <a:t>metal</a:t>
            </a:r>
            <a:r>
              <a:rPr lang="en-US" dirty="0"/>
              <a:t> elements will</a:t>
            </a:r>
            <a:br>
              <a:rPr lang="en-US" dirty="0"/>
            </a:br>
            <a:r>
              <a:rPr lang="en-US" dirty="0"/>
              <a:t>form </a:t>
            </a:r>
            <a:r>
              <a:rPr lang="en-US" dirty="0">
                <a:solidFill>
                  <a:schemeClr val="accent1">
                    <a:lumMod val="60000"/>
                    <a:lumOff val="40000"/>
                  </a:schemeClr>
                </a:solidFill>
              </a:rPr>
              <a:t>ionic compounds </a:t>
            </a:r>
            <a:r>
              <a:rPr lang="en-US" dirty="0"/>
              <a:t>with </a:t>
            </a:r>
            <a:br>
              <a:rPr lang="en-US" dirty="0"/>
            </a:br>
            <a:r>
              <a:rPr lang="en-US" dirty="0">
                <a:solidFill>
                  <a:srgbClr val="FFFF00"/>
                </a:solidFill>
              </a:rPr>
              <a:t>nonmetal</a:t>
            </a:r>
            <a:r>
              <a:rPr lang="en-US" dirty="0"/>
              <a:t> elements in the </a:t>
            </a:r>
            <a:r>
              <a:rPr lang="en-US" dirty="0">
                <a:solidFill>
                  <a:schemeClr val="accent1">
                    <a:lumMod val="60000"/>
                    <a:lumOff val="40000"/>
                  </a:schemeClr>
                </a:solidFill>
              </a:rPr>
              <a:t>correct</a:t>
            </a:r>
            <a:br>
              <a:rPr lang="en-US" dirty="0">
                <a:solidFill>
                  <a:schemeClr val="accent1">
                    <a:lumMod val="60000"/>
                    <a:lumOff val="40000"/>
                  </a:schemeClr>
                </a:solidFill>
              </a:rPr>
            </a:br>
            <a:r>
              <a:rPr lang="en-US" dirty="0">
                <a:solidFill>
                  <a:schemeClr val="accent1">
                    <a:lumMod val="60000"/>
                    <a:lumOff val="40000"/>
                  </a:schemeClr>
                </a:solidFill>
              </a:rPr>
              <a:t>ratios</a:t>
            </a:r>
          </a:p>
          <a:p>
            <a:pPr marL="0" indent="0">
              <a:buNone/>
            </a:pPr>
            <a:endParaRPr lang="en-US" dirty="0">
              <a:solidFill>
                <a:schemeClr val="accent1">
                  <a:lumMod val="60000"/>
                  <a:lumOff val="40000"/>
                </a:schemeClr>
              </a:solidFill>
            </a:endParaRPr>
          </a:p>
          <a:p>
            <a:pPr marL="0" indent="0">
              <a:buNone/>
            </a:pPr>
            <a:r>
              <a:rPr lang="en-US" dirty="0">
                <a:solidFill>
                  <a:srgbClr val="FFFF00"/>
                </a:solidFill>
              </a:rPr>
              <a:t>Metals</a:t>
            </a:r>
            <a:r>
              <a:rPr lang="en-US" dirty="0"/>
              <a:t> will give up </a:t>
            </a:r>
            <a:r>
              <a:rPr lang="en-US" dirty="0">
                <a:solidFill>
                  <a:schemeClr val="accent1">
                    <a:lumMod val="40000"/>
                    <a:lumOff val="60000"/>
                  </a:schemeClr>
                </a:solidFill>
              </a:rPr>
              <a:t>electrons</a:t>
            </a:r>
            <a:r>
              <a:rPr lang="en-US" dirty="0"/>
              <a:t> and</a:t>
            </a:r>
            <a:br>
              <a:rPr lang="en-US" dirty="0"/>
            </a:br>
            <a:r>
              <a:rPr lang="en-US" dirty="0">
                <a:solidFill>
                  <a:srgbClr val="FFFF00"/>
                </a:solidFill>
              </a:rPr>
              <a:t>nonmetals</a:t>
            </a:r>
            <a:r>
              <a:rPr lang="en-US" dirty="0"/>
              <a:t> as a rule to form these</a:t>
            </a:r>
            <a:br>
              <a:rPr lang="en-US" dirty="0"/>
            </a:br>
            <a:r>
              <a:rPr lang="en-US" dirty="0">
                <a:solidFill>
                  <a:schemeClr val="accent1">
                    <a:lumMod val="60000"/>
                    <a:lumOff val="40000"/>
                  </a:schemeClr>
                </a:solidFill>
              </a:rPr>
              <a:t>ionic compounds</a:t>
            </a:r>
            <a:br>
              <a:rPr lang="en-US" dirty="0"/>
            </a:br>
            <a:r>
              <a:rPr lang="en-US" dirty="0"/>
              <a:t>(with lots of exceptions to the rule)</a:t>
            </a:r>
          </a:p>
        </p:txBody>
      </p:sp>
      <p:pic>
        <p:nvPicPr>
          <p:cNvPr id="8" name="Picture 7">
            <a:extLst>
              <a:ext uri="{FF2B5EF4-FFF2-40B4-BE49-F238E27FC236}">
                <a16:creationId xmlns:a16="http://schemas.microsoft.com/office/drawing/2014/main" id="{048A97C4-948D-7586-A428-A1396CCAA1D8}"/>
              </a:ext>
            </a:extLst>
          </p:cNvPr>
          <p:cNvPicPr>
            <a:picLocks noChangeAspect="1"/>
          </p:cNvPicPr>
          <p:nvPr/>
        </p:nvPicPr>
        <p:blipFill>
          <a:blip r:embed="rId2"/>
          <a:stretch>
            <a:fillRect/>
          </a:stretch>
        </p:blipFill>
        <p:spPr>
          <a:xfrm>
            <a:off x="5866434" y="1081923"/>
            <a:ext cx="2857899" cy="2857899"/>
          </a:xfrm>
          <a:prstGeom prst="rect">
            <a:avLst/>
          </a:prstGeom>
        </p:spPr>
      </p:pic>
    </p:spTree>
    <p:extLst>
      <p:ext uri="{BB962C8B-B14F-4D97-AF65-F5344CB8AC3E}">
        <p14:creationId xmlns:p14="http://schemas.microsoft.com/office/powerpoint/2010/main" val="353271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CDD39-0535-5D03-04CF-EC6F71EEC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0A49C-221C-5BE0-7413-0F05BD93DE6E}"/>
              </a:ext>
            </a:extLst>
          </p:cNvPr>
          <p:cNvSpPr>
            <a:spLocks noGrp="1"/>
          </p:cNvSpPr>
          <p:nvPr>
            <p:ph type="title"/>
          </p:nvPr>
        </p:nvSpPr>
        <p:spPr>
          <a:xfrm>
            <a:off x="349955" y="363788"/>
            <a:ext cx="8421512" cy="830997"/>
          </a:xfrm>
        </p:spPr>
        <p:txBody>
          <a:bodyPr/>
          <a:lstStyle/>
          <a:p>
            <a:r>
              <a:rPr lang="en-US" dirty="0"/>
              <a:t>Ionic Compounds</a:t>
            </a:r>
          </a:p>
        </p:txBody>
      </p:sp>
      <p:sp>
        <p:nvSpPr>
          <p:cNvPr id="6" name="Content Placeholder 5">
            <a:extLst>
              <a:ext uri="{FF2B5EF4-FFF2-40B4-BE49-F238E27FC236}">
                <a16:creationId xmlns:a16="http://schemas.microsoft.com/office/drawing/2014/main" id="{F2796D3F-83BC-C872-416C-D3185F6E64D0}"/>
              </a:ext>
            </a:extLst>
          </p:cNvPr>
          <p:cNvSpPr>
            <a:spLocks noGrp="1"/>
          </p:cNvSpPr>
          <p:nvPr>
            <p:ph idx="1"/>
          </p:nvPr>
        </p:nvSpPr>
        <p:spPr/>
        <p:txBody>
          <a:bodyPr/>
          <a:lstStyle/>
          <a:p>
            <a:r>
              <a:rPr lang="en-US" dirty="0"/>
              <a:t>Ionic compounds will dissolve in water to form individual ions that move about</a:t>
            </a:r>
          </a:p>
          <a:p>
            <a:r>
              <a:rPr lang="en-US" dirty="0"/>
              <a:t>When they form crystal solids, they exist in a </a:t>
            </a:r>
            <a:r>
              <a:rPr lang="en-US" dirty="0">
                <a:solidFill>
                  <a:srgbClr val="00FF00"/>
                </a:solidFill>
              </a:rPr>
              <a:t>lattice</a:t>
            </a:r>
            <a:r>
              <a:rPr lang="en-US" dirty="0"/>
              <a:t> with an </a:t>
            </a:r>
            <a:r>
              <a:rPr lang="en-US" dirty="0">
                <a:solidFill>
                  <a:srgbClr val="FFFF00"/>
                </a:solidFill>
              </a:rPr>
              <a:t>ordered structure </a:t>
            </a:r>
            <a:r>
              <a:rPr lang="en-US" dirty="0"/>
              <a:t>in the correct </a:t>
            </a:r>
            <a:r>
              <a:rPr lang="en-US" dirty="0">
                <a:solidFill>
                  <a:srgbClr val="FFFF00"/>
                </a:solidFill>
              </a:rPr>
              <a:t>ratio</a:t>
            </a:r>
            <a:r>
              <a:rPr lang="en-US" dirty="0"/>
              <a:t> of atoms of the </a:t>
            </a:r>
            <a:r>
              <a:rPr lang="en-US" dirty="0">
                <a:solidFill>
                  <a:schemeClr val="accent1">
                    <a:lumMod val="60000"/>
                    <a:lumOff val="40000"/>
                  </a:schemeClr>
                </a:solidFill>
              </a:rPr>
              <a:t>formula unit</a:t>
            </a:r>
            <a:r>
              <a:rPr lang="en-US" dirty="0"/>
              <a:t> in the solid state</a:t>
            </a:r>
          </a:p>
          <a:p>
            <a:r>
              <a:rPr lang="en-US" dirty="0"/>
              <a:t>The ratio of atoms in the formula unit should have a zero net charge</a:t>
            </a:r>
          </a:p>
          <a:p>
            <a:pPr marL="0" indent="0">
              <a:buNone/>
            </a:pPr>
            <a:r>
              <a:rPr lang="en-US" dirty="0"/>
              <a:t>Aluminum nitride</a:t>
            </a:r>
          </a:p>
          <a:p>
            <a:pPr marL="0" indent="0">
              <a:buNone/>
            </a:pPr>
            <a:r>
              <a:rPr lang="en-US" dirty="0"/>
              <a:t>	</a:t>
            </a:r>
            <a:r>
              <a:rPr lang="en-US" dirty="0">
                <a:solidFill>
                  <a:srgbClr val="FFFF00"/>
                </a:solidFill>
              </a:rPr>
              <a:t>aluminum</a:t>
            </a:r>
            <a:r>
              <a:rPr lang="en-US" dirty="0"/>
              <a:t> ion has 3+ charge: </a:t>
            </a:r>
            <a:r>
              <a:rPr lang="en-US" dirty="0">
                <a:solidFill>
                  <a:schemeClr val="accent1">
                    <a:lumMod val="60000"/>
                    <a:lumOff val="40000"/>
                  </a:schemeClr>
                </a:solidFill>
              </a:rPr>
              <a:t>Al</a:t>
            </a:r>
            <a:r>
              <a:rPr lang="en-US" baseline="30000" dirty="0">
                <a:solidFill>
                  <a:schemeClr val="accent1">
                    <a:lumMod val="60000"/>
                    <a:lumOff val="40000"/>
                  </a:schemeClr>
                </a:solidFill>
              </a:rPr>
              <a:t>3+</a:t>
            </a:r>
          </a:p>
          <a:p>
            <a:pPr marL="0" indent="0">
              <a:buNone/>
            </a:pPr>
            <a:r>
              <a:rPr lang="en-US" dirty="0"/>
              <a:t>	</a:t>
            </a:r>
            <a:r>
              <a:rPr lang="en-US" dirty="0">
                <a:solidFill>
                  <a:srgbClr val="FFFF00"/>
                </a:solidFill>
              </a:rPr>
              <a:t>nitride</a:t>
            </a:r>
            <a:r>
              <a:rPr lang="en-US" dirty="0"/>
              <a:t> ion has a 3- charge: </a:t>
            </a:r>
            <a:r>
              <a:rPr lang="en-US" dirty="0">
                <a:solidFill>
                  <a:schemeClr val="accent1">
                    <a:lumMod val="60000"/>
                    <a:lumOff val="40000"/>
                  </a:schemeClr>
                </a:solidFill>
              </a:rPr>
              <a:t>N</a:t>
            </a:r>
            <a:r>
              <a:rPr lang="en-US" baseline="30000" dirty="0">
                <a:solidFill>
                  <a:schemeClr val="accent1">
                    <a:lumMod val="60000"/>
                    <a:lumOff val="40000"/>
                  </a:schemeClr>
                </a:solidFill>
              </a:rPr>
              <a:t>3-</a:t>
            </a:r>
          </a:p>
          <a:p>
            <a:pPr marL="0" indent="0">
              <a:buNone/>
            </a:pPr>
            <a:r>
              <a:rPr lang="en-US" dirty="0"/>
              <a:t>One </a:t>
            </a:r>
            <a:r>
              <a:rPr lang="en-US" dirty="0">
                <a:solidFill>
                  <a:schemeClr val="accent1">
                    <a:lumMod val="60000"/>
                    <a:lumOff val="40000"/>
                  </a:schemeClr>
                </a:solidFill>
              </a:rPr>
              <a:t>Al</a:t>
            </a:r>
            <a:r>
              <a:rPr lang="en-US" baseline="30000" dirty="0">
                <a:solidFill>
                  <a:schemeClr val="accent1">
                    <a:lumMod val="60000"/>
                    <a:lumOff val="40000"/>
                  </a:schemeClr>
                </a:solidFill>
              </a:rPr>
              <a:t>3+</a:t>
            </a:r>
            <a:r>
              <a:rPr lang="en-US" dirty="0"/>
              <a:t> combines with one </a:t>
            </a:r>
            <a:r>
              <a:rPr lang="en-US" dirty="0">
                <a:solidFill>
                  <a:schemeClr val="accent1">
                    <a:lumMod val="60000"/>
                    <a:lumOff val="40000"/>
                  </a:schemeClr>
                </a:solidFill>
              </a:rPr>
              <a:t>N</a:t>
            </a:r>
            <a:r>
              <a:rPr lang="en-US" baseline="30000" dirty="0">
                <a:solidFill>
                  <a:schemeClr val="accent1">
                    <a:lumMod val="60000"/>
                    <a:lumOff val="40000"/>
                  </a:schemeClr>
                </a:solidFill>
              </a:rPr>
              <a:t>3-</a:t>
            </a:r>
            <a:r>
              <a:rPr lang="en-US" dirty="0"/>
              <a:t> </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Al</a:t>
            </a:r>
            <a:r>
              <a:rPr lang="en-US" baseline="-25000" dirty="0">
                <a:solidFill>
                  <a:schemeClr val="accent1">
                    <a:lumMod val="60000"/>
                    <a:lumOff val="40000"/>
                  </a:schemeClr>
                </a:solidFill>
                <a:sym typeface="Wingdings" panose="05000000000000000000" pitchFamily="2" charset="2"/>
              </a:rPr>
              <a:t>1</a:t>
            </a:r>
            <a:r>
              <a:rPr lang="en-US" dirty="0">
                <a:solidFill>
                  <a:schemeClr val="accent1">
                    <a:lumMod val="60000"/>
                    <a:lumOff val="40000"/>
                  </a:schemeClr>
                </a:solidFill>
                <a:sym typeface="Wingdings" panose="05000000000000000000" pitchFamily="2" charset="2"/>
              </a:rPr>
              <a:t>N</a:t>
            </a:r>
            <a:r>
              <a:rPr lang="en-US" baseline="-25000" dirty="0">
                <a:solidFill>
                  <a:schemeClr val="accent1">
                    <a:lumMod val="60000"/>
                    <a:lumOff val="40000"/>
                  </a:schemeClr>
                </a:solidFill>
                <a:sym typeface="Wingdings" panose="05000000000000000000" pitchFamily="2" charset="2"/>
              </a:rPr>
              <a:t>1</a:t>
            </a:r>
            <a:endParaRPr lang="en-US" baseline="-25000" dirty="0">
              <a:solidFill>
                <a:schemeClr val="accent1">
                  <a:lumMod val="60000"/>
                  <a:lumOff val="40000"/>
                </a:schemeClr>
              </a:solidFill>
            </a:endParaRPr>
          </a:p>
          <a:p>
            <a:pPr marL="0" indent="0">
              <a:buNone/>
            </a:pPr>
            <a:r>
              <a:rPr lang="en-US" dirty="0"/>
              <a:t>Final formula:  </a:t>
            </a:r>
            <a:r>
              <a:rPr lang="en-US" b="1" dirty="0" err="1">
                <a:solidFill>
                  <a:schemeClr val="accent1">
                    <a:lumMod val="60000"/>
                    <a:lumOff val="40000"/>
                  </a:schemeClr>
                </a:solidFill>
              </a:rPr>
              <a:t>AlN</a:t>
            </a:r>
            <a:r>
              <a:rPr lang="en-US" dirty="0"/>
              <a:t> (leave out 1s if in subscript)</a:t>
            </a:r>
          </a:p>
        </p:txBody>
      </p:sp>
    </p:spTree>
    <p:extLst>
      <p:ext uri="{BB962C8B-B14F-4D97-AF65-F5344CB8AC3E}">
        <p14:creationId xmlns:p14="http://schemas.microsoft.com/office/powerpoint/2010/main" val="29903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This Slide Set: Book Chapter 4</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Matter: Properties and Changes Affecting It</a:t>
            </a:r>
          </a:p>
          <a:p>
            <a:r>
              <a:rPr lang="en-US" sz="2800" dirty="0"/>
              <a:t>Compounds</a:t>
            </a:r>
          </a:p>
          <a:p>
            <a:r>
              <a:rPr lang="en-US" sz="2800" dirty="0"/>
              <a:t>Molecules As Polyatomic Forms of The Elements</a:t>
            </a:r>
          </a:p>
          <a:p>
            <a:r>
              <a:rPr lang="en-US" sz="2800" dirty="0"/>
              <a:t>Ionic Compounds</a:t>
            </a:r>
          </a:p>
          <a:p>
            <a:r>
              <a:rPr lang="en-US" sz="2800" dirty="0"/>
              <a:t>Chemistry Nomenclature: Naming of Compounds</a:t>
            </a:r>
          </a:p>
          <a:p>
            <a:endParaRPr lang="en-US" sz="2800" dirty="0"/>
          </a:p>
          <a:p>
            <a:endParaRPr lang="en-US" sz="2800" dirty="0"/>
          </a:p>
          <a:p>
            <a:endParaRPr lang="en-US" sz="2800" dirty="0"/>
          </a:p>
          <a:p>
            <a:pPr marL="0" indent="0">
              <a:buNone/>
            </a:pPr>
            <a:endParaRPr lang="en-US" sz="2800" dirty="0"/>
          </a:p>
          <a:p>
            <a:endParaRPr lang="en-US" sz="2800"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EF4E-F1AE-D4E4-3E6F-DE7117AF9BF2}"/>
              </a:ext>
            </a:extLst>
          </p:cNvPr>
          <p:cNvSpPr>
            <a:spLocks noGrp="1"/>
          </p:cNvSpPr>
          <p:nvPr>
            <p:ph type="title"/>
          </p:nvPr>
        </p:nvSpPr>
        <p:spPr>
          <a:xfrm>
            <a:off x="338666" y="184679"/>
            <a:ext cx="8421512" cy="830997"/>
          </a:xfrm>
        </p:spPr>
        <p:txBody>
          <a:bodyPr/>
          <a:lstStyle/>
          <a:p>
            <a:r>
              <a:rPr lang="en-US" dirty="0"/>
              <a:t>Cations and Anions</a:t>
            </a:r>
          </a:p>
        </p:txBody>
      </p:sp>
      <p:sp>
        <p:nvSpPr>
          <p:cNvPr id="3" name="Content Placeholder 2">
            <a:extLst>
              <a:ext uri="{FF2B5EF4-FFF2-40B4-BE49-F238E27FC236}">
                <a16:creationId xmlns:a16="http://schemas.microsoft.com/office/drawing/2014/main" id="{9E0B3009-B27C-09A8-7D70-5D09C038D045}"/>
              </a:ext>
            </a:extLst>
          </p:cNvPr>
          <p:cNvSpPr>
            <a:spLocks noGrp="1"/>
          </p:cNvSpPr>
          <p:nvPr>
            <p:ph idx="1"/>
          </p:nvPr>
        </p:nvSpPr>
        <p:spPr/>
        <p:txBody>
          <a:bodyPr/>
          <a:lstStyle/>
          <a:p>
            <a:r>
              <a:rPr lang="en-US" dirty="0"/>
              <a:t>We talked about this is a previous lecture</a:t>
            </a:r>
          </a:p>
          <a:p>
            <a:r>
              <a:rPr lang="en-US" dirty="0">
                <a:solidFill>
                  <a:srgbClr val="00FF00"/>
                </a:solidFill>
              </a:rPr>
              <a:t>cations</a:t>
            </a:r>
            <a:r>
              <a:rPr lang="en-US" dirty="0"/>
              <a:t> “move to” the </a:t>
            </a:r>
            <a:r>
              <a:rPr lang="en-US" dirty="0">
                <a:solidFill>
                  <a:srgbClr val="00FF00"/>
                </a:solidFill>
              </a:rPr>
              <a:t>cathode</a:t>
            </a:r>
            <a:endParaRPr lang="en-US" dirty="0"/>
          </a:p>
          <a:p>
            <a:r>
              <a:rPr lang="en-US" dirty="0">
                <a:solidFill>
                  <a:srgbClr val="00FF00"/>
                </a:solidFill>
              </a:rPr>
              <a:t>anions</a:t>
            </a:r>
            <a:r>
              <a:rPr lang="en-US" dirty="0"/>
              <a:t> “move to” the </a:t>
            </a:r>
            <a:r>
              <a:rPr lang="en-US" dirty="0">
                <a:solidFill>
                  <a:srgbClr val="00FF00"/>
                </a:solidFill>
              </a:rPr>
              <a:t>anode</a:t>
            </a:r>
            <a:endParaRPr lang="en-US" dirty="0"/>
          </a:p>
          <a:p>
            <a:r>
              <a:rPr lang="en-US" dirty="0"/>
              <a:t>Cations are positively charged ions</a:t>
            </a:r>
          </a:p>
          <a:p>
            <a:pPr marL="0" indent="0">
              <a:buNone/>
            </a:pPr>
            <a:r>
              <a:rPr lang="en-US" dirty="0">
                <a:solidFill>
                  <a:schemeClr val="accent1">
                    <a:lumMod val="60000"/>
                    <a:lumOff val="40000"/>
                  </a:schemeClr>
                </a:solidFill>
              </a:rPr>
              <a:t>Na</a:t>
            </a:r>
            <a:r>
              <a:rPr lang="en-US" baseline="30000" dirty="0">
                <a:solidFill>
                  <a:schemeClr val="accent1">
                    <a:lumMod val="60000"/>
                    <a:lumOff val="40000"/>
                  </a:schemeClr>
                </a:solidFill>
              </a:rPr>
              <a:t>+</a:t>
            </a:r>
            <a:r>
              <a:rPr lang="en-US" dirty="0">
                <a:solidFill>
                  <a:schemeClr val="accent1">
                    <a:lumMod val="60000"/>
                    <a:lumOff val="40000"/>
                  </a:schemeClr>
                </a:solidFill>
              </a:rPr>
              <a:t>, K</a:t>
            </a:r>
            <a:r>
              <a:rPr lang="en-US" baseline="30000" dirty="0">
                <a:solidFill>
                  <a:schemeClr val="accent1">
                    <a:lumMod val="60000"/>
                    <a:lumOff val="40000"/>
                  </a:schemeClr>
                </a:solidFill>
              </a:rPr>
              <a:t>+</a:t>
            </a:r>
            <a:r>
              <a:rPr lang="en-US" dirty="0">
                <a:solidFill>
                  <a:schemeClr val="accent1">
                    <a:lumMod val="60000"/>
                    <a:lumOff val="40000"/>
                  </a:schemeClr>
                </a:solidFill>
              </a:rPr>
              <a:t>, Ca</a:t>
            </a:r>
            <a:r>
              <a:rPr lang="en-US" baseline="30000" dirty="0">
                <a:solidFill>
                  <a:schemeClr val="accent1">
                    <a:lumMod val="60000"/>
                    <a:lumOff val="40000"/>
                  </a:schemeClr>
                </a:solidFill>
              </a:rPr>
              <a:t>2+</a:t>
            </a:r>
            <a:r>
              <a:rPr lang="en-US" dirty="0">
                <a:solidFill>
                  <a:schemeClr val="accent1">
                    <a:lumMod val="60000"/>
                    <a:lumOff val="40000"/>
                  </a:schemeClr>
                </a:solidFill>
              </a:rPr>
              <a:t>, Li</a:t>
            </a:r>
            <a:r>
              <a:rPr lang="en-US" baseline="30000" dirty="0">
                <a:solidFill>
                  <a:schemeClr val="accent1">
                    <a:lumMod val="60000"/>
                    <a:lumOff val="40000"/>
                  </a:schemeClr>
                </a:solidFill>
              </a:rPr>
              <a:t>+</a:t>
            </a:r>
          </a:p>
          <a:p>
            <a:r>
              <a:rPr lang="en-US" dirty="0"/>
              <a:t>Anions are negatively</a:t>
            </a:r>
            <a:br>
              <a:rPr lang="en-US" dirty="0"/>
            </a:br>
            <a:r>
              <a:rPr lang="en-US" dirty="0"/>
              <a:t>charged ions</a:t>
            </a:r>
          </a:p>
          <a:p>
            <a:pPr marL="0" indent="0">
              <a:buNone/>
            </a:pPr>
            <a:r>
              <a:rPr lang="en-US" dirty="0">
                <a:solidFill>
                  <a:schemeClr val="accent1">
                    <a:lumMod val="60000"/>
                    <a:lumOff val="40000"/>
                  </a:schemeClr>
                </a:solidFill>
              </a:rPr>
              <a:t>Cl</a:t>
            </a:r>
            <a:r>
              <a:rPr lang="en-US" baseline="30000" dirty="0">
                <a:solidFill>
                  <a:schemeClr val="accent1">
                    <a:lumMod val="60000"/>
                    <a:lumOff val="40000"/>
                  </a:schemeClr>
                </a:solidFill>
              </a:rPr>
              <a:t>-</a:t>
            </a:r>
            <a:r>
              <a:rPr lang="en-US" dirty="0">
                <a:solidFill>
                  <a:schemeClr val="accent1">
                    <a:lumMod val="60000"/>
                    <a:lumOff val="40000"/>
                  </a:schemeClr>
                </a:solidFill>
              </a:rPr>
              <a:t>, Br</a:t>
            </a:r>
            <a:r>
              <a:rPr lang="en-US" baseline="30000" dirty="0">
                <a:solidFill>
                  <a:schemeClr val="accent1">
                    <a:lumMod val="60000"/>
                    <a:lumOff val="40000"/>
                  </a:schemeClr>
                </a:solidFill>
              </a:rPr>
              <a:t>-</a:t>
            </a:r>
            <a:r>
              <a:rPr lang="en-US" dirty="0">
                <a:solidFill>
                  <a:schemeClr val="accent1">
                    <a:lumMod val="60000"/>
                    <a:lumOff val="40000"/>
                  </a:schemeClr>
                </a:solidFill>
              </a:rPr>
              <a:t>, OH</a:t>
            </a:r>
            <a:r>
              <a:rPr lang="en-US" baseline="30000" dirty="0">
                <a:solidFill>
                  <a:schemeClr val="accent1">
                    <a:lumMod val="60000"/>
                    <a:lumOff val="40000"/>
                  </a:schemeClr>
                </a:solidFill>
              </a:rPr>
              <a:t>-</a:t>
            </a:r>
            <a:endParaRPr lang="en-US" dirty="0">
              <a:solidFill>
                <a:schemeClr val="accent1">
                  <a:lumMod val="60000"/>
                  <a:lumOff val="40000"/>
                </a:schemeClr>
              </a:solidFill>
            </a:endParaRPr>
          </a:p>
          <a:p>
            <a:r>
              <a:rPr lang="en-US" dirty="0">
                <a:solidFill>
                  <a:srgbClr val="00FF00"/>
                </a:solidFill>
              </a:rPr>
              <a:t>Cathode</a:t>
            </a:r>
            <a:r>
              <a:rPr lang="en-US" dirty="0"/>
              <a:t> is </a:t>
            </a:r>
            <a:r>
              <a:rPr lang="en-US" dirty="0">
                <a:solidFill>
                  <a:srgbClr val="FFFF00"/>
                </a:solidFill>
              </a:rPr>
              <a:t>negatively</a:t>
            </a:r>
            <a:br>
              <a:rPr lang="en-US" dirty="0"/>
            </a:br>
            <a:r>
              <a:rPr lang="en-US" dirty="0"/>
              <a:t>charged pole </a:t>
            </a:r>
          </a:p>
          <a:p>
            <a:r>
              <a:rPr lang="en-US" dirty="0">
                <a:solidFill>
                  <a:srgbClr val="00FF00"/>
                </a:solidFill>
              </a:rPr>
              <a:t>Anode</a:t>
            </a:r>
            <a:r>
              <a:rPr lang="en-US" dirty="0"/>
              <a:t> is </a:t>
            </a:r>
            <a:r>
              <a:rPr lang="en-US" dirty="0">
                <a:solidFill>
                  <a:srgbClr val="FFFF00"/>
                </a:solidFill>
              </a:rPr>
              <a:t>positively</a:t>
            </a:r>
            <a:br>
              <a:rPr lang="en-US" dirty="0"/>
            </a:br>
            <a:r>
              <a:rPr lang="en-US" dirty="0"/>
              <a:t>charged pole </a:t>
            </a:r>
          </a:p>
          <a:p>
            <a:endParaRPr lang="en-US" dirty="0"/>
          </a:p>
        </p:txBody>
      </p:sp>
      <p:pic>
        <p:nvPicPr>
          <p:cNvPr id="5" name="Picture 4">
            <a:extLst>
              <a:ext uri="{FF2B5EF4-FFF2-40B4-BE49-F238E27FC236}">
                <a16:creationId xmlns:a16="http://schemas.microsoft.com/office/drawing/2014/main" id="{9F700381-2C11-B35B-BC84-92AA0ABCFACE}"/>
              </a:ext>
            </a:extLst>
          </p:cNvPr>
          <p:cNvPicPr>
            <a:picLocks noChangeAspect="1"/>
          </p:cNvPicPr>
          <p:nvPr/>
        </p:nvPicPr>
        <p:blipFill>
          <a:blip r:embed="rId2"/>
          <a:stretch>
            <a:fillRect/>
          </a:stretch>
        </p:blipFill>
        <p:spPr>
          <a:xfrm>
            <a:off x="6364219" y="2099519"/>
            <a:ext cx="1657581" cy="562053"/>
          </a:xfrm>
          <a:prstGeom prst="rect">
            <a:avLst/>
          </a:prstGeom>
        </p:spPr>
      </p:pic>
      <p:pic>
        <p:nvPicPr>
          <p:cNvPr id="6148" name="Picture 4">
            <a:extLst>
              <a:ext uri="{FF2B5EF4-FFF2-40B4-BE49-F238E27FC236}">
                <a16:creationId xmlns:a16="http://schemas.microsoft.com/office/drawing/2014/main" id="{7B3A6900-BD69-0737-0DF1-70698AEB3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621" y="3429000"/>
            <a:ext cx="4566970" cy="3012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247BB9-17E8-15C2-0D7F-4610E35E39C0}"/>
              </a:ext>
            </a:extLst>
          </p:cNvPr>
          <p:cNvPicPr>
            <a:picLocks noChangeAspect="1"/>
          </p:cNvPicPr>
          <p:nvPr/>
        </p:nvPicPr>
        <p:blipFill>
          <a:blip r:embed="rId4"/>
          <a:stretch>
            <a:fillRect/>
          </a:stretch>
        </p:blipFill>
        <p:spPr>
          <a:xfrm>
            <a:off x="6411850" y="2756371"/>
            <a:ext cx="1562318" cy="514422"/>
          </a:xfrm>
          <a:prstGeom prst="rect">
            <a:avLst/>
          </a:prstGeom>
        </p:spPr>
      </p:pic>
    </p:spTree>
    <p:extLst>
      <p:ext uri="{BB962C8B-B14F-4D97-AF65-F5344CB8AC3E}">
        <p14:creationId xmlns:p14="http://schemas.microsoft.com/office/powerpoint/2010/main" val="33933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2702-435A-9475-C2C3-2BCA82E6B6EC}"/>
              </a:ext>
            </a:extLst>
          </p:cNvPr>
          <p:cNvSpPr>
            <a:spLocks noGrp="1"/>
          </p:cNvSpPr>
          <p:nvPr>
            <p:ph type="title"/>
          </p:nvPr>
        </p:nvSpPr>
        <p:spPr/>
        <p:txBody>
          <a:bodyPr/>
          <a:lstStyle/>
          <a:p>
            <a:r>
              <a:rPr lang="en-US" dirty="0"/>
              <a:t>Stock System</a:t>
            </a:r>
          </a:p>
        </p:txBody>
      </p:sp>
      <p:sp>
        <p:nvSpPr>
          <p:cNvPr id="3" name="Content Placeholder 2">
            <a:extLst>
              <a:ext uri="{FF2B5EF4-FFF2-40B4-BE49-F238E27FC236}">
                <a16:creationId xmlns:a16="http://schemas.microsoft.com/office/drawing/2014/main" id="{8283855B-B086-CA0B-62BB-ED19411DA0F0}"/>
              </a:ext>
            </a:extLst>
          </p:cNvPr>
          <p:cNvSpPr>
            <a:spLocks noGrp="1"/>
          </p:cNvSpPr>
          <p:nvPr>
            <p:ph idx="1"/>
          </p:nvPr>
        </p:nvSpPr>
        <p:spPr/>
        <p:txBody>
          <a:bodyPr/>
          <a:lstStyle/>
          <a:p>
            <a:r>
              <a:rPr lang="en-US" dirty="0"/>
              <a:t>Part of the naming system for compounds</a:t>
            </a:r>
          </a:p>
          <a:p>
            <a:endParaRPr lang="en-US" dirty="0"/>
          </a:p>
        </p:txBody>
      </p:sp>
      <p:graphicFrame>
        <p:nvGraphicFramePr>
          <p:cNvPr id="4" name="Table 3">
            <a:extLst>
              <a:ext uri="{FF2B5EF4-FFF2-40B4-BE49-F238E27FC236}">
                <a16:creationId xmlns:a16="http://schemas.microsoft.com/office/drawing/2014/main" id="{41526601-A5AB-DB09-3FD3-8E554A57DCB2}"/>
              </a:ext>
            </a:extLst>
          </p:cNvPr>
          <p:cNvGraphicFramePr>
            <a:graphicFrameLocks noGrp="1"/>
          </p:cNvGraphicFramePr>
          <p:nvPr>
            <p:extLst>
              <p:ext uri="{D42A27DB-BD31-4B8C-83A1-F6EECF244321}">
                <p14:modId xmlns:p14="http://schemas.microsoft.com/office/powerpoint/2010/main" val="725408453"/>
              </p:ext>
            </p:extLst>
          </p:nvPr>
        </p:nvGraphicFramePr>
        <p:xfrm>
          <a:off x="938784" y="2289048"/>
          <a:ext cx="7336537" cy="2187700"/>
        </p:xfrm>
        <a:graphic>
          <a:graphicData uri="http://schemas.openxmlformats.org/drawingml/2006/table">
            <a:tbl>
              <a:tblPr firstRow="1" bandRow="1">
                <a:tableStyleId>{073A0DAA-6AF3-43AB-8588-CEC1D06C72B9}</a:tableStyleId>
              </a:tblPr>
              <a:tblGrid>
                <a:gridCol w="1403341">
                  <a:extLst>
                    <a:ext uri="{9D8B030D-6E8A-4147-A177-3AD203B41FA5}">
                      <a16:colId xmlns:a16="http://schemas.microsoft.com/office/drawing/2014/main" val="1305974696"/>
                    </a:ext>
                  </a:extLst>
                </a:gridCol>
                <a:gridCol w="2359571">
                  <a:extLst>
                    <a:ext uri="{9D8B030D-6E8A-4147-A177-3AD203B41FA5}">
                      <a16:colId xmlns:a16="http://schemas.microsoft.com/office/drawing/2014/main" val="2524810478"/>
                    </a:ext>
                  </a:extLst>
                </a:gridCol>
                <a:gridCol w="2732376">
                  <a:extLst>
                    <a:ext uri="{9D8B030D-6E8A-4147-A177-3AD203B41FA5}">
                      <a16:colId xmlns:a16="http://schemas.microsoft.com/office/drawing/2014/main" val="1873999252"/>
                    </a:ext>
                  </a:extLst>
                </a:gridCol>
                <a:gridCol w="841249">
                  <a:extLst>
                    <a:ext uri="{9D8B030D-6E8A-4147-A177-3AD203B41FA5}">
                      <a16:colId xmlns:a16="http://schemas.microsoft.com/office/drawing/2014/main" val="1445749926"/>
                    </a:ext>
                  </a:extLst>
                </a:gridCol>
              </a:tblGrid>
              <a:tr h="332181">
                <a:tc>
                  <a:txBody>
                    <a:bodyPr/>
                    <a:lstStyle/>
                    <a:p>
                      <a:r>
                        <a:rPr lang="en-US" dirty="0"/>
                        <a:t>Formula</a:t>
                      </a:r>
                    </a:p>
                  </a:txBody>
                  <a:tcPr/>
                </a:tc>
                <a:tc>
                  <a:txBody>
                    <a:bodyPr/>
                    <a:lstStyle/>
                    <a:p>
                      <a:r>
                        <a:rPr lang="en-US" dirty="0"/>
                        <a:t>Old naming</a:t>
                      </a:r>
                    </a:p>
                  </a:txBody>
                  <a:tcPr/>
                </a:tc>
                <a:tc>
                  <a:txBody>
                    <a:bodyPr/>
                    <a:lstStyle/>
                    <a:p>
                      <a:r>
                        <a:rPr lang="en-US" dirty="0"/>
                        <a:t>Stock System</a:t>
                      </a:r>
                    </a:p>
                  </a:txBody>
                  <a:tcPr/>
                </a:tc>
                <a:tc>
                  <a:txBody>
                    <a:bodyPr/>
                    <a:lstStyle/>
                    <a:p>
                      <a:r>
                        <a:rPr lang="en-US" dirty="0"/>
                        <a:t>Ion</a:t>
                      </a:r>
                    </a:p>
                  </a:txBody>
                  <a:tcPr/>
                </a:tc>
                <a:extLst>
                  <a:ext uri="{0D108BD9-81ED-4DB2-BD59-A6C34878D82A}">
                    <a16:rowId xmlns:a16="http://schemas.microsoft.com/office/drawing/2014/main" val="196414450"/>
                  </a:ext>
                </a:extLst>
              </a:tr>
              <a:tr h="414367">
                <a:tc>
                  <a:txBody>
                    <a:bodyPr/>
                    <a:lstStyle/>
                    <a:p>
                      <a:r>
                        <a:rPr lang="en-US" dirty="0" err="1"/>
                        <a:t>CuCl</a:t>
                      </a:r>
                      <a:endParaRPr lang="en-US" dirty="0"/>
                    </a:p>
                  </a:txBody>
                  <a:tcPr/>
                </a:tc>
                <a:tc>
                  <a:txBody>
                    <a:bodyPr/>
                    <a:lstStyle/>
                    <a:p>
                      <a:r>
                        <a:rPr lang="en-US" dirty="0"/>
                        <a:t>cuprous chloride</a:t>
                      </a:r>
                    </a:p>
                  </a:txBody>
                  <a:tcPr/>
                </a:tc>
                <a:tc>
                  <a:txBody>
                    <a:bodyPr/>
                    <a:lstStyle/>
                    <a:p>
                      <a:r>
                        <a:rPr lang="en-US" dirty="0"/>
                        <a:t>copper(I) chloride</a:t>
                      </a:r>
                    </a:p>
                  </a:txBody>
                  <a:tcPr/>
                </a:tc>
                <a:tc>
                  <a:txBody>
                    <a:bodyPr/>
                    <a:lstStyle/>
                    <a:p>
                      <a:r>
                        <a:rPr lang="en-US" dirty="0"/>
                        <a:t>Cu</a:t>
                      </a:r>
                      <a:r>
                        <a:rPr lang="en-US" baseline="30000" dirty="0"/>
                        <a:t>+</a:t>
                      </a:r>
                    </a:p>
                  </a:txBody>
                  <a:tcPr/>
                </a:tc>
                <a:extLst>
                  <a:ext uri="{0D108BD9-81ED-4DB2-BD59-A6C34878D82A}">
                    <a16:rowId xmlns:a16="http://schemas.microsoft.com/office/drawing/2014/main" val="2717865137"/>
                  </a:ext>
                </a:extLst>
              </a:tr>
              <a:tr h="369783">
                <a:tc>
                  <a:txBody>
                    <a:bodyPr/>
                    <a:lstStyle/>
                    <a:p>
                      <a:r>
                        <a:rPr lang="en-US" dirty="0"/>
                        <a:t>CuCl</a:t>
                      </a:r>
                      <a:r>
                        <a:rPr lang="en-US" baseline="-25000" dirty="0"/>
                        <a:t>2</a:t>
                      </a:r>
                    </a:p>
                  </a:txBody>
                  <a:tcPr/>
                </a:tc>
                <a:tc>
                  <a:txBody>
                    <a:bodyPr/>
                    <a:lstStyle/>
                    <a:p>
                      <a:r>
                        <a:rPr lang="en-US" dirty="0"/>
                        <a:t>cupric chloride</a:t>
                      </a:r>
                    </a:p>
                  </a:txBody>
                  <a:tcPr/>
                </a:tc>
                <a:tc>
                  <a:txBody>
                    <a:bodyPr/>
                    <a:lstStyle/>
                    <a:p>
                      <a:r>
                        <a:rPr lang="en-US" dirty="0"/>
                        <a:t>copper(II) chloride</a:t>
                      </a:r>
                    </a:p>
                  </a:txBody>
                  <a:tcPr/>
                </a:tc>
                <a:tc>
                  <a:txBody>
                    <a:bodyPr/>
                    <a:lstStyle/>
                    <a:p>
                      <a:r>
                        <a:rPr lang="en-US" dirty="0"/>
                        <a:t>Cu</a:t>
                      </a:r>
                      <a:r>
                        <a:rPr lang="en-US" baseline="30000" dirty="0"/>
                        <a:t>2+</a:t>
                      </a:r>
                    </a:p>
                  </a:txBody>
                  <a:tcPr/>
                </a:tc>
                <a:extLst>
                  <a:ext uri="{0D108BD9-81ED-4DB2-BD59-A6C34878D82A}">
                    <a16:rowId xmlns:a16="http://schemas.microsoft.com/office/drawing/2014/main" val="3110002904"/>
                  </a:ext>
                </a:extLst>
              </a:tr>
              <a:tr h="508682">
                <a:tc>
                  <a:txBody>
                    <a:bodyPr/>
                    <a:lstStyle/>
                    <a:p>
                      <a:r>
                        <a:rPr lang="en-US" dirty="0"/>
                        <a:t>FeCl</a:t>
                      </a:r>
                      <a:r>
                        <a:rPr lang="en-US" baseline="-25000" dirty="0"/>
                        <a:t>2</a:t>
                      </a:r>
                    </a:p>
                  </a:txBody>
                  <a:tcPr/>
                </a:tc>
                <a:tc>
                  <a:txBody>
                    <a:bodyPr/>
                    <a:lstStyle/>
                    <a:p>
                      <a:r>
                        <a:rPr lang="en-US" dirty="0"/>
                        <a:t>ferrous chloride</a:t>
                      </a:r>
                    </a:p>
                  </a:txBody>
                  <a:tcPr/>
                </a:tc>
                <a:tc>
                  <a:txBody>
                    <a:bodyPr/>
                    <a:lstStyle/>
                    <a:p>
                      <a:r>
                        <a:rPr lang="en-US" dirty="0"/>
                        <a:t>iron(II) chloride</a:t>
                      </a:r>
                    </a:p>
                  </a:txBody>
                  <a:tcPr/>
                </a:tc>
                <a:tc>
                  <a:txBody>
                    <a:bodyPr/>
                    <a:lstStyle/>
                    <a:p>
                      <a:r>
                        <a:rPr lang="en-US" dirty="0"/>
                        <a:t>Fe</a:t>
                      </a:r>
                      <a:r>
                        <a:rPr lang="en-US" baseline="30000" dirty="0"/>
                        <a:t>2+</a:t>
                      </a:r>
                    </a:p>
                  </a:txBody>
                  <a:tcPr/>
                </a:tc>
                <a:extLst>
                  <a:ext uri="{0D108BD9-81ED-4DB2-BD59-A6C34878D82A}">
                    <a16:rowId xmlns:a16="http://schemas.microsoft.com/office/drawing/2014/main" val="3765793261"/>
                  </a:ext>
                </a:extLst>
              </a:tr>
              <a:tr h="529108">
                <a:tc>
                  <a:txBody>
                    <a:bodyPr/>
                    <a:lstStyle/>
                    <a:p>
                      <a:r>
                        <a:rPr lang="en-US" dirty="0"/>
                        <a:t>FeCl</a:t>
                      </a:r>
                      <a:r>
                        <a:rPr lang="en-US" baseline="-25000" dirty="0"/>
                        <a:t>3</a:t>
                      </a:r>
                    </a:p>
                  </a:txBody>
                  <a:tcPr/>
                </a:tc>
                <a:tc>
                  <a:txBody>
                    <a:bodyPr/>
                    <a:lstStyle/>
                    <a:p>
                      <a:r>
                        <a:rPr lang="en-US" dirty="0"/>
                        <a:t>ferric chloride</a:t>
                      </a:r>
                    </a:p>
                  </a:txBody>
                  <a:tcPr/>
                </a:tc>
                <a:tc>
                  <a:txBody>
                    <a:bodyPr/>
                    <a:lstStyle/>
                    <a:p>
                      <a:r>
                        <a:rPr lang="en-US" dirty="0"/>
                        <a:t>iron(III) chloride</a:t>
                      </a:r>
                    </a:p>
                  </a:txBody>
                  <a:tcPr/>
                </a:tc>
                <a:tc>
                  <a:txBody>
                    <a:bodyPr/>
                    <a:lstStyle/>
                    <a:p>
                      <a:r>
                        <a:rPr lang="en-US" dirty="0"/>
                        <a:t>Fe</a:t>
                      </a:r>
                      <a:r>
                        <a:rPr lang="en-US" baseline="30000" dirty="0"/>
                        <a:t>3+</a:t>
                      </a:r>
                    </a:p>
                  </a:txBody>
                  <a:tcPr/>
                </a:tc>
                <a:extLst>
                  <a:ext uri="{0D108BD9-81ED-4DB2-BD59-A6C34878D82A}">
                    <a16:rowId xmlns:a16="http://schemas.microsoft.com/office/drawing/2014/main" val="4045849010"/>
                  </a:ext>
                </a:extLst>
              </a:tr>
            </a:tbl>
          </a:graphicData>
        </a:graphic>
      </p:graphicFrame>
    </p:spTree>
    <p:extLst>
      <p:ext uri="{BB962C8B-B14F-4D97-AF65-F5344CB8AC3E}">
        <p14:creationId xmlns:p14="http://schemas.microsoft.com/office/powerpoint/2010/main" val="2361988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BDF8-1B43-DE27-5BC4-1DC74053E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E8815-2818-AB14-1741-0BB0C848B423}"/>
              </a:ext>
            </a:extLst>
          </p:cNvPr>
          <p:cNvSpPr>
            <a:spLocks noGrp="1"/>
          </p:cNvSpPr>
          <p:nvPr>
            <p:ph type="title"/>
          </p:nvPr>
        </p:nvSpPr>
        <p:spPr>
          <a:xfrm>
            <a:off x="349955" y="363788"/>
            <a:ext cx="8421512" cy="830997"/>
          </a:xfrm>
        </p:spPr>
        <p:txBody>
          <a:bodyPr/>
          <a:lstStyle/>
          <a:p>
            <a:r>
              <a:rPr lang="en-US" dirty="0"/>
              <a:t>Criss-Cross Method</a:t>
            </a:r>
          </a:p>
        </p:txBody>
      </p:sp>
      <p:sp>
        <p:nvSpPr>
          <p:cNvPr id="6" name="Content Placeholder 5">
            <a:extLst>
              <a:ext uri="{FF2B5EF4-FFF2-40B4-BE49-F238E27FC236}">
                <a16:creationId xmlns:a16="http://schemas.microsoft.com/office/drawing/2014/main" id="{C007813E-4AC6-54D2-BB49-FCDCE7AB5441}"/>
              </a:ext>
            </a:extLst>
          </p:cNvPr>
          <p:cNvSpPr>
            <a:spLocks noGrp="1"/>
          </p:cNvSpPr>
          <p:nvPr>
            <p:ph idx="1"/>
          </p:nvPr>
        </p:nvSpPr>
        <p:spPr/>
        <p:txBody>
          <a:bodyPr/>
          <a:lstStyle/>
          <a:p>
            <a:r>
              <a:rPr lang="en-US" dirty="0"/>
              <a:t>If you are trying to figure out number of atoms in a formula unit or molecule where the cations and anions have different charge magnitudes, this method helps</a:t>
            </a:r>
          </a:p>
          <a:p>
            <a:r>
              <a:rPr lang="en-US" dirty="0"/>
              <a:t>Formulas for ionic compounds regarded as empirical formulas: use lowest ratio</a:t>
            </a:r>
          </a:p>
          <a:p>
            <a:pPr marL="0" indent="0">
              <a:buNone/>
            </a:pPr>
            <a:r>
              <a:rPr lang="en-US" dirty="0">
                <a:solidFill>
                  <a:schemeClr val="accent1">
                    <a:lumMod val="60000"/>
                    <a:lumOff val="40000"/>
                  </a:schemeClr>
                </a:solidFill>
              </a:rPr>
              <a:t>lead (IV) oxide</a:t>
            </a:r>
          </a:p>
          <a:p>
            <a:pPr marL="0" indent="0">
              <a:buNone/>
            </a:pPr>
            <a:endParaRPr lang="en-US" dirty="0">
              <a:solidFill>
                <a:schemeClr val="accent1">
                  <a:lumMod val="60000"/>
                  <a:lumOff val="40000"/>
                </a:schemeClr>
              </a:solidFill>
            </a:endParaRPr>
          </a:p>
        </p:txBody>
      </p:sp>
      <p:graphicFrame>
        <p:nvGraphicFramePr>
          <p:cNvPr id="3" name="Table 2">
            <a:extLst>
              <a:ext uri="{FF2B5EF4-FFF2-40B4-BE49-F238E27FC236}">
                <a16:creationId xmlns:a16="http://schemas.microsoft.com/office/drawing/2014/main" id="{FFB742D5-0572-B4DE-43EE-F120334F2325}"/>
              </a:ext>
            </a:extLst>
          </p:cNvPr>
          <p:cNvGraphicFramePr>
            <a:graphicFrameLocks noGrp="1"/>
          </p:cNvGraphicFramePr>
          <p:nvPr>
            <p:extLst>
              <p:ext uri="{D42A27DB-BD31-4B8C-83A1-F6EECF244321}">
                <p14:modId xmlns:p14="http://schemas.microsoft.com/office/powerpoint/2010/main" val="1724738944"/>
              </p:ext>
            </p:extLst>
          </p:nvPr>
        </p:nvGraphicFramePr>
        <p:xfrm>
          <a:off x="589695" y="4579635"/>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Pb</a:t>
                      </a:r>
                      <a:r>
                        <a:rPr lang="en-US" baseline="30000" dirty="0"/>
                        <a:t>4+</a:t>
                      </a:r>
                      <a:r>
                        <a:rPr lang="en-US" dirty="0"/>
                        <a:t>, O</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Pb</a:t>
                      </a:r>
                      <a:r>
                        <a:rPr lang="en-US" baseline="-25000" dirty="0"/>
                        <a:t>2</a:t>
                      </a:r>
                      <a:r>
                        <a:rPr lang="en-US" dirty="0"/>
                        <a:t>O</a:t>
                      </a:r>
                      <a:r>
                        <a:rPr lang="en-US" baseline="-25000"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Find “greatest common divisor” </a:t>
                      </a:r>
                      <a:r>
                        <a:rPr lang="en-US" dirty="0">
                          <a:sym typeface="Wingdings" panose="05000000000000000000" pitchFamily="2" charset="2"/>
                        </a:rPr>
                        <a:t> 2 </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PbO</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1593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3416D-C776-2A91-9F7A-864B89DD2CB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829F090-4E85-74F1-2AC0-56AA20BE7C9E}"/>
              </a:ext>
            </a:extLst>
          </p:cNvPr>
          <p:cNvSpPr>
            <a:spLocks noGrp="1"/>
          </p:cNvSpPr>
          <p:nvPr>
            <p:ph idx="1"/>
          </p:nvPr>
        </p:nvSpPr>
        <p:spPr/>
        <p:txBody>
          <a:bodyPr/>
          <a:lstStyle/>
          <a:p>
            <a:pPr marL="0" indent="0">
              <a:buNone/>
            </a:pPr>
            <a:r>
              <a:rPr lang="en-US" dirty="0">
                <a:solidFill>
                  <a:schemeClr val="accent1">
                    <a:lumMod val="60000"/>
                    <a:lumOff val="40000"/>
                  </a:schemeClr>
                </a:solidFill>
              </a:rPr>
              <a:t>calcium oxide</a:t>
            </a: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copper(I) sulfide</a:t>
            </a:r>
          </a:p>
        </p:txBody>
      </p:sp>
      <p:sp>
        <p:nvSpPr>
          <p:cNvPr id="2" name="Title 1">
            <a:extLst>
              <a:ext uri="{FF2B5EF4-FFF2-40B4-BE49-F238E27FC236}">
                <a16:creationId xmlns:a16="http://schemas.microsoft.com/office/drawing/2014/main" id="{D8C3FB24-7D78-65CA-1283-6C9A39AE0E57}"/>
              </a:ext>
            </a:extLst>
          </p:cNvPr>
          <p:cNvSpPr>
            <a:spLocks noGrp="1"/>
          </p:cNvSpPr>
          <p:nvPr>
            <p:ph type="title"/>
          </p:nvPr>
        </p:nvSpPr>
        <p:spPr>
          <a:xfrm>
            <a:off x="349955" y="363788"/>
            <a:ext cx="8421512" cy="830997"/>
          </a:xfrm>
        </p:spPr>
        <p:txBody>
          <a:bodyPr/>
          <a:lstStyle/>
          <a:p>
            <a:r>
              <a:rPr lang="en-US" dirty="0"/>
              <a:t>Criss-Cross Method (more)</a:t>
            </a:r>
          </a:p>
        </p:txBody>
      </p:sp>
      <p:graphicFrame>
        <p:nvGraphicFramePr>
          <p:cNvPr id="3" name="Table 2">
            <a:extLst>
              <a:ext uri="{FF2B5EF4-FFF2-40B4-BE49-F238E27FC236}">
                <a16:creationId xmlns:a16="http://schemas.microsoft.com/office/drawing/2014/main" id="{E81DC3E1-F74D-F678-0AAF-710D0D56C662}"/>
              </a:ext>
            </a:extLst>
          </p:cNvPr>
          <p:cNvGraphicFramePr>
            <a:graphicFrameLocks noGrp="1"/>
          </p:cNvGraphicFramePr>
          <p:nvPr>
            <p:extLst>
              <p:ext uri="{D42A27DB-BD31-4B8C-83A1-F6EECF244321}">
                <p14:modId xmlns:p14="http://schemas.microsoft.com/office/powerpoint/2010/main" val="3804020613"/>
              </p:ext>
            </p:extLst>
          </p:nvPr>
        </p:nvGraphicFramePr>
        <p:xfrm>
          <a:off x="600984" y="179853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30000" dirty="0"/>
                        <a:t>2+</a:t>
                      </a:r>
                      <a:r>
                        <a:rPr lang="en-US" dirty="0"/>
                        <a:t>, O</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25000" dirty="0"/>
                        <a:t>2</a:t>
                      </a:r>
                      <a:r>
                        <a:rPr lang="en-US" dirty="0"/>
                        <a:t>O</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Find “greatest common divisor” </a:t>
                      </a:r>
                      <a:r>
                        <a:rPr lang="en-US" dirty="0">
                          <a:sym typeface="Wingdings" panose="05000000000000000000" pitchFamily="2" charset="2"/>
                        </a:rPr>
                        <a:t> 2 </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CaO</a:t>
                      </a:r>
                      <a:endParaRPr lang="en-US" baseline="-25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graphicFrame>
        <p:nvGraphicFramePr>
          <p:cNvPr id="4" name="Table 3">
            <a:extLst>
              <a:ext uri="{FF2B5EF4-FFF2-40B4-BE49-F238E27FC236}">
                <a16:creationId xmlns:a16="http://schemas.microsoft.com/office/drawing/2014/main" id="{30065D7A-5F15-5831-EB66-9AD40ED6DE4C}"/>
              </a:ext>
            </a:extLst>
          </p:cNvPr>
          <p:cNvGraphicFramePr>
            <a:graphicFrameLocks noGrp="1"/>
          </p:cNvGraphicFramePr>
          <p:nvPr>
            <p:extLst>
              <p:ext uri="{D42A27DB-BD31-4B8C-83A1-F6EECF244321}">
                <p14:modId xmlns:p14="http://schemas.microsoft.com/office/powerpoint/2010/main" val="1415599985"/>
              </p:ext>
            </p:extLst>
          </p:nvPr>
        </p:nvGraphicFramePr>
        <p:xfrm>
          <a:off x="589695" y="364673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Cu</a:t>
                      </a:r>
                      <a:r>
                        <a:rPr lang="en-US" baseline="30000" dirty="0"/>
                        <a:t>+</a:t>
                      </a:r>
                      <a:r>
                        <a:rPr lang="en-US" dirty="0"/>
                        <a:t>, S</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Cu</a:t>
                      </a:r>
                      <a:r>
                        <a:rPr lang="en-US" baseline="-25000" dirty="0"/>
                        <a:t>2</a:t>
                      </a:r>
                      <a:r>
                        <a:rPr lang="en-US" dirty="0"/>
                        <a:t>S</a:t>
                      </a:r>
                      <a:r>
                        <a:rPr lang="en-US" baseline="-250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a:t>
                      </a:r>
                      <a:r>
                        <a:rPr lang="en-US" baseline="-25000" dirty="0"/>
                        <a:t>2</a:t>
                      </a:r>
                      <a:r>
                        <a:rPr lang="en-US" dirty="0"/>
                        <a:t>S</a:t>
                      </a:r>
                      <a:endParaRPr lang="en-US" baseline="-25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284242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296-671F-E560-8E8A-2F45069A4B0B}"/>
              </a:ext>
            </a:extLst>
          </p:cNvPr>
          <p:cNvSpPr>
            <a:spLocks noGrp="1"/>
          </p:cNvSpPr>
          <p:nvPr>
            <p:ph type="title"/>
          </p:nvPr>
        </p:nvSpPr>
        <p:spPr/>
        <p:txBody>
          <a:bodyPr/>
          <a:lstStyle/>
          <a:p>
            <a:r>
              <a:rPr lang="en-US" dirty="0"/>
              <a:t>Polyatomic Ions</a:t>
            </a:r>
          </a:p>
        </p:txBody>
      </p:sp>
      <p:sp>
        <p:nvSpPr>
          <p:cNvPr id="3" name="Content Placeholder 2">
            <a:extLst>
              <a:ext uri="{FF2B5EF4-FFF2-40B4-BE49-F238E27FC236}">
                <a16:creationId xmlns:a16="http://schemas.microsoft.com/office/drawing/2014/main" id="{73747D60-BCF0-7D84-CDEE-7491240C81ED}"/>
              </a:ext>
            </a:extLst>
          </p:cNvPr>
          <p:cNvSpPr>
            <a:spLocks noGrp="1"/>
          </p:cNvSpPr>
          <p:nvPr>
            <p:ph idx="1"/>
          </p:nvPr>
        </p:nvSpPr>
        <p:spPr/>
        <p:txBody>
          <a:bodyPr/>
          <a:lstStyle/>
          <a:p>
            <a:r>
              <a:rPr lang="en-US" dirty="0"/>
              <a:t>In previous slides, we saw cations/anions as single elements</a:t>
            </a:r>
          </a:p>
          <a:p>
            <a:r>
              <a:rPr lang="en-US" dirty="0"/>
              <a:t>Here the anion is polyatomic. The method still applies. Note how parentheses are placed around the polyatomic (an)ion to treat it as an ionic group</a:t>
            </a:r>
          </a:p>
          <a:p>
            <a:endParaRPr lang="en-US" dirty="0">
              <a:solidFill>
                <a:schemeClr val="accent1">
                  <a:lumMod val="60000"/>
                  <a:lumOff val="40000"/>
                </a:schemeClr>
              </a:solidFill>
            </a:endParaRPr>
          </a:p>
          <a:p>
            <a:r>
              <a:rPr lang="en-US" dirty="0">
                <a:solidFill>
                  <a:schemeClr val="accent1">
                    <a:lumMod val="60000"/>
                    <a:lumOff val="40000"/>
                  </a:schemeClr>
                </a:solidFill>
              </a:rPr>
              <a:t>calcium nitrate</a:t>
            </a:r>
          </a:p>
          <a:p>
            <a:endParaRPr lang="en-US" dirty="0"/>
          </a:p>
        </p:txBody>
      </p:sp>
      <p:graphicFrame>
        <p:nvGraphicFramePr>
          <p:cNvPr id="4" name="Table 3">
            <a:extLst>
              <a:ext uri="{FF2B5EF4-FFF2-40B4-BE49-F238E27FC236}">
                <a16:creationId xmlns:a16="http://schemas.microsoft.com/office/drawing/2014/main" id="{BE069130-8EC5-0856-6F2C-FDF1988AD38E}"/>
              </a:ext>
            </a:extLst>
          </p:cNvPr>
          <p:cNvGraphicFramePr>
            <a:graphicFrameLocks noGrp="1"/>
          </p:cNvGraphicFramePr>
          <p:nvPr>
            <p:extLst>
              <p:ext uri="{D42A27DB-BD31-4B8C-83A1-F6EECF244321}">
                <p14:modId xmlns:p14="http://schemas.microsoft.com/office/powerpoint/2010/main" val="448319064"/>
              </p:ext>
            </p:extLst>
          </p:nvPr>
        </p:nvGraphicFramePr>
        <p:xfrm>
          <a:off x="522318" y="454188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30000" dirty="0"/>
                        <a:t>2+</a:t>
                      </a:r>
                      <a:r>
                        <a:rPr lang="en-US" dirty="0"/>
                        <a:t>, NO</a:t>
                      </a:r>
                      <a:r>
                        <a:rPr lang="en-US" baseline="-25000" dirty="0"/>
                        <a:t>3</a:t>
                      </a:r>
                      <a:r>
                        <a:rPr lang="en-US" baseline="30000"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25000" dirty="0"/>
                        <a:t>1</a:t>
                      </a:r>
                      <a:r>
                        <a:rPr lang="en-US" dirty="0"/>
                        <a:t>(NO</a:t>
                      </a:r>
                      <a:r>
                        <a:rPr lang="en-US" baseline="-25000" dirty="0"/>
                        <a:t>3</a:t>
                      </a:r>
                      <a:r>
                        <a:rPr lang="en-US" dirty="0"/>
                        <a:t>)</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Ca(NO</a:t>
                      </a:r>
                      <a:r>
                        <a:rPr lang="en-US" baseline="-25000" dirty="0"/>
                        <a:t>3</a:t>
                      </a:r>
                      <a:r>
                        <a:rPr lang="en-US" dirty="0"/>
                        <a:t>)</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101161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50BC8-0E90-4A24-62EE-9FD2D4458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323D2-7E39-E88E-B6DE-D8BB943BE0D4}"/>
              </a:ext>
            </a:extLst>
          </p:cNvPr>
          <p:cNvSpPr>
            <a:spLocks noGrp="1"/>
          </p:cNvSpPr>
          <p:nvPr>
            <p:ph type="title"/>
          </p:nvPr>
        </p:nvSpPr>
        <p:spPr/>
        <p:txBody>
          <a:bodyPr/>
          <a:lstStyle/>
          <a:p>
            <a:r>
              <a:rPr lang="en-US" dirty="0"/>
              <a:t>Polyatomic Ions</a:t>
            </a:r>
          </a:p>
        </p:txBody>
      </p:sp>
      <p:sp>
        <p:nvSpPr>
          <p:cNvPr id="3" name="Content Placeholder 2">
            <a:extLst>
              <a:ext uri="{FF2B5EF4-FFF2-40B4-BE49-F238E27FC236}">
                <a16:creationId xmlns:a16="http://schemas.microsoft.com/office/drawing/2014/main" id="{B20D0502-DEBF-6ADB-F9C7-2A0B9F443236}"/>
              </a:ext>
            </a:extLst>
          </p:cNvPr>
          <p:cNvSpPr>
            <a:spLocks noGrp="1"/>
          </p:cNvSpPr>
          <p:nvPr>
            <p:ph idx="1"/>
          </p:nvPr>
        </p:nvSpPr>
        <p:spPr/>
        <p:txBody>
          <a:bodyPr/>
          <a:lstStyle/>
          <a:p>
            <a:r>
              <a:rPr lang="en-US" dirty="0">
                <a:solidFill>
                  <a:schemeClr val="accent1">
                    <a:lumMod val="60000"/>
                    <a:lumOff val="40000"/>
                  </a:schemeClr>
                </a:solidFill>
              </a:rPr>
              <a:t>potassium sulfate</a:t>
            </a: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p>
          <a:p>
            <a:endParaRPr lang="en-US" dirty="0"/>
          </a:p>
          <a:p>
            <a:r>
              <a:rPr lang="en-US" dirty="0"/>
              <a:t>In the calcium nitrate, we have TWO nitrates, so we had to use parentheses in final formula to show the group and add the subscript 2</a:t>
            </a:r>
          </a:p>
          <a:p>
            <a:r>
              <a:rPr lang="en-US" dirty="0"/>
              <a:t>If there is only 1 polyatomic ion group, we don’t need parentheses</a:t>
            </a:r>
          </a:p>
          <a:p>
            <a:endParaRPr lang="en-US" dirty="0"/>
          </a:p>
        </p:txBody>
      </p:sp>
      <p:graphicFrame>
        <p:nvGraphicFramePr>
          <p:cNvPr id="4" name="Table 3">
            <a:extLst>
              <a:ext uri="{FF2B5EF4-FFF2-40B4-BE49-F238E27FC236}">
                <a16:creationId xmlns:a16="http://schemas.microsoft.com/office/drawing/2014/main" id="{A612078D-F35E-EF3D-A9A8-D067A81C4EF7}"/>
              </a:ext>
            </a:extLst>
          </p:cNvPr>
          <p:cNvGraphicFramePr>
            <a:graphicFrameLocks noGrp="1"/>
          </p:cNvGraphicFramePr>
          <p:nvPr>
            <p:extLst>
              <p:ext uri="{D42A27DB-BD31-4B8C-83A1-F6EECF244321}">
                <p14:modId xmlns:p14="http://schemas.microsoft.com/office/powerpoint/2010/main" val="36294088"/>
              </p:ext>
            </p:extLst>
          </p:nvPr>
        </p:nvGraphicFramePr>
        <p:xfrm>
          <a:off x="589695" y="2405072"/>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K</a:t>
                      </a:r>
                      <a:r>
                        <a:rPr lang="en-US" baseline="30000" dirty="0"/>
                        <a:t>+</a:t>
                      </a:r>
                      <a:r>
                        <a:rPr lang="en-US" dirty="0"/>
                        <a:t>, SO</a:t>
                      </a:r>
                      <a:r>
                        <a:rPr lang="en-US" baseline="-25000" dirty="0"/>
                        <a:t>4</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a:t>
                      </a:r>
                      <a:r>
                        <a:rPr lang="en-US" baseline="-25000" dirty="0"/>
                        <a:t>2</a:t>
                      </a:r>
                      <a:r>
                        <a:rPr lang="en-US" dirty="0"/>
                        <a:t>(SO</a:t>
                      </a:r>
                      <a:r>
                        <a:rPr lang="en-US" baseline="-25000" dirty="0"/>
                        <a:t>4</a:t>
                      </a:r>
                      <a:r>
                        <a:rPr lang="en-US" dirty="0"/>
                        <a:t>)</a:t>
                      </a:r>
                      <a:r>
                        <a:rPr lang="en-US" baseline="-250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t>
                      </a:r>
                      <a:r>
                        <a:rPr lang="en-US" baseline="-25000" dirty="0"/>
                        <a:t>2</a:t>
                      </a:r>
                      <a:r>
                        <a:rPr lang="en-US" dirty="0"/>
                        <a:t>SO</a:t>
                      </a:r>
                      <a:r>
                        <a:rPr lang="en-US" baseline="-25000"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345728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FD7D-1859-14DD-1256-A5FAFD2F30B4}"/>
              </a:ext>
            </a:extLst>
          </p:cNvPr>
          <p:cNvSpPr>
            <a:spLocks noGrp="1"/>
          </p:cNvSpPr>
          <p:nvPr>
            <p:ph type="title"/>
          </p:nvPr>
        </p:nvSpPr>
        <p:spPr/>
        <p:txBody>
          <a:bodyPr/>
          <a:lstStyle/>
          <a:p>
            <a:r>
              <a:rPr lang="en-US" dirty="0"/>
              <a:t>Predicting Cation or Anion</a:t>
            </a:r>
          </a:p>
        </p:txBody>
      </p:sp>
      <p:sp>
        <p:nvSpPr>
          <p:cNvPr id="3" name="Content Placeholder 2">
            <a:extLst>
              <a:ext uri="{FF2B5EF4-FFF2-40B4-BE49-F238E27FC236}">
                <a16:creationId xmlns:a16="http://schemas.microsoft.com/office/drawing/2014/main" id="{87BFE677-9891-0BC3-75F4-E2B364252CB5}"/>
              </a:ext>
            </a:extLst>
          </p:cNvPr>
          <p:cNvSpPr>
            <a:spLocks noGrp="1"/>
          </p:cNvSpPr>
          <p:nvPr>
            <p:ph idx="1"/>
          </p:nvPr>
        </p:nvSpPr>
        <p:spPr/>
        <p:txBody>
          <a:bodyPr/>
          <a:lstStyle/>
          <a:p>
            <a:r>
              <a:rPr lang="en-US" dirty="0"/>
              <a:t>Table group and number of electrons in valence shell are connected: Group 1 – 1 valence electron, Group 2 – 2 valence electrons, and so on</a:t>
            </a:r>
          </a:p>
          <a:p>
            <a:r>
              <a:rPr lang="en-US" dirty="0"/>
              <a:t>This helps you predict whether an atom wants to get rid of acquire electrons!</a:t>
            </a:r>
          </a:p>
        </p:txBody>
      </p:sp>
      <p:pic>
        <p:nvPicPr>
          <p:cNvPr id="5" name="Picture 4">
            <a:extLst>
              <a:ext uri="{FF2B5EF4-FFF2-40B4-BE49-F238E27FC236}">
                <a16:creationId xmlns:a16="http://schemas.microsoft.com/office/drawing/2014/main" id="{AB02297E-3F53-BE4E-7D8D-7BC2ADD1C4BA}"/>
              </a:ext>
            </a:extLst>
          </p:cNvPr>
          <p:cNvPicPr>
            <a:picLocks noChangeAspect="1"/>
          </p:cNvPicPr>
          <p:nvPr/>
        </p:nvPicPr>
        <p:blipFill>
          <a:blip r:embed="rId2"/>
          <a:stretch>
            <a:fillRect/>
          </a:stretch>
        </p:blipFill>
        <p:spPr>
          <a:xfrm>
            <a:off x="719544" y="3429000"/>
            <a:ext cx="7704911" cy="3226484"/>
          </a:xfrm>
          <a:prstGeom prst="rect">
            <a:avLst/>
          </a:prstGeom>
        </p:spPr>
      </p:pic>
    </p:spTree>
    <p:extLst>
      <p:ext uri="{BB962C8B-B14F-4D97-AF65-F5344CB8AC3E}">
        <p14:creationId xmlns:p14="http://schemas.microsoft.com/office/powerpoint/2010/main" val="310378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3709-AA79-AFC6-AFA0-2FBF630F052A}"/>
              </a:ext>
            </a:extLst>
          </p:cNvPr>
          <p:cNvSpPr>
            <a:spLocks noGrp="1"/>
          </p:cNvSpPr>
          <p:nvPr>
            <p:ph type="title"/>
          </p:nvPr>
        </p:nvSpPr>
        <p:spPr>
          <a:xfrm>
            <a:off x="338666" y="212959"/>
            <a:ext cx="8421512" cy="830997"/>
          </a:xfrm>
        </p:spPr>
        <p:txBody>
          <a:bodyPr/>
          <a:lstStyle/>
          <a:p>
            <a:r>
              <a:rPr lang="en-US" dirty="0"/>
              <a:t>Polyatomic Ions</a:t>
            </a:r>
          </a:p>
        </p:txBody>
      </p:sp>
      <p:sp>
        <p:nvSpPr>
          <p:cNvPr id="3" name="Content Placeholder 2">
            <a:extLst>
              <a:ext uri="{FF2B5EF4-FFF2-40B4-BE49-F238E27FC236}">
                <a16:creationId xmlns:a16="http://schemas.microsoft.com/office/drawing/2014/main" id="{EC38AB38-9D34-7387-85E1-73FA1777B576}"/>
              </a:ext>
            </a:extLst>
          </p:cNvPr>
          <p:cNvSpPr>
            <a:spLocks noGrp="1"/>
          </p:cNvSpPr>
          <p:nvPr>
            <p:ph idx="1"/>
          </p:nvPr>
        </p:nvSpPr>
        <p:spPr>
          <a:xfrm>
            <a:off x="372533" y="1121790"/>
            <a:ext cx="8387645" cy="5425765"/>
          </a:xfrm>
        </p:spPr>
        <p:txBody>
          <a:bodyPr/>
          <a:lstStyle/>
          <a:p>
            <a:r>
              <a:rPr lang="en-US" dirty="0"/>
              <a:t>Ions not necessarily a charge on a single atom of an element</a:t>
            </a:r>
          </a:p>
          <a:p>
            <a:r>
              <a:rPr lang="en-US" dirty="0"/>
              <a:t>They can be a group of atoms bonded together that form natural (stable) ions</a:t>
            </a:r>
          </a:p>
        </p:txBody>
      </p:sp>
      <p:pic>
        <p:nvPicPr>
          <p:cNvPr id="6" name="Picture 5">
            <a:extLst>
              <a:ext uri="{FF2B5EF4-FFF2-40B4-BE49-F238E27FC236}">
                <a16:creationId xmlns:a16="http://schemas.microsoft.com/office/drawing/2014/main" id="{D340D5AF-BB29-2558-2EFE-95C9BA19A59A}"/>
              </a:ext>
            </a:extLst>
          </p:cNvPr>
          <p:cNvPicPr>
            <a:picLocks noChangeAspect="1"/>
          </p:cNvPicPr>
          <p:nvPr/>
        </p:nvPicPr>
        <p:blipFill>
          <a:blip r:embed="rId2"/>
          <a:stretch>
            <a:fillRect/>
          </a:stretch>
        </p:blipFill>
        <p:spPr>
          <a:xfrm>
            <a:off x="534074" y="4175963"/>
            <a:ext cx="8030696" cy="2276793"/>
          </a:xfrm>
          <a:prstGeom prst="rect">
            <a:avLst/>
          </a:prstGeom>
        </p:spPr>
      </p:pic>
    </p:spTree>
    <p:extLst>
      <p:ext uri="{BB962C8B-B14F-4D97-AF65-F5344CB8AC3E}">
        <p14:creationId xmlns:p14="http://schemas.microsoft.com/office/powerpoint/2010/main" val="4227930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C436-2347-DF0A-844D-20B6960E8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101CB-9396-C8FC-D8C4-E5EEDA159E56}"/>
              </a:ext>
            </a:extLst>
          </p:cNvPr>
          <p:cNvSpPr>
            <a:spLocks noGrp="1"/>
          </p:cNvSpPr>
          <p:nvPr>
            <p:ph type="title"/>
          </p:nvPr>
        </p:nvSpPr>
        <p:spPr>
          <a:xfrm>
            <a:off x="338666" y="212959"/>
            <a:ext cx="8421512" cy="830997"/>
          </a:xfrm>
        </p:spPr>
        <p:txBody>
          <a:bodyPr/>
          <a:lstStyle/>
          <a:p>
            <a:r>
              <a:rPr lang="en-US" dirty="0"/>
              <a:t>Polyatomic Ions</a:t>
            </a:r>
          </a:p>
        </p:txBody>
      </p:sp>
      <p:sp>
        <p:nvSpPr>
          <p:cNvPr id="3" name="Content Placeholder 2">
            <a:extLst>
              <a:ext uri="{FF2B5EF4-FFF2-40B4-BE49-F238E27FC236}">
                <a16:creationId xmlns:a16="http://schemas.microsoft.com/office/drawing/2014/main" id="{02009944-E283-F93E-53F2-C8D2F458F349}"/>
              </a:ext>
            </a:extLst>
          </p:cNvPr>
          <p:cNvSpPr>
            <a:spLocks noGrp="1"/>
          </p:cNvSpPr>
          <p:nvPr>
            <p:ph idx="1"/>
          </p:nvPr>
        </p:nvSpPr>
        <p:spPr>
          <a:xfrm>
            <a:off x="372533" y="1121790"/>
            <a:ext cx="8387645" cy="5425765"/>
          </a:xfrm>
        </p:spPr>
        <p:txBody>
          <a:bodyPr/>
          <a:lstStyle/>
          <a:p>
            <a:endParaRPr lang="en-US" dirty="0"/>
          </a:p>
        </p:txBody>
      </p:sp>
      <p:pic>
        <p:nvPicPr>
          <p:cNvPr id="5" name="Picture 4">
            <a:extLst>
              <a:ext uri="{FF2B5EF4-FFF2-40B4-BE49-F238E27FC236}">
                <a16:creationId xmlns:a16="http://schemas.microsoft.com/office/drawing/2014/main" id="{B07B4CA1-8282-5D55-869B-63FF37B5BE48}"/>
              </a:ext>
            </a:extLst>
          </p:cNvPr>
          <p:cNvPicPr>
            <a:picLocks noChangeAspect="1"/>
          </p:cNvPicPr>
          <p:nvPr/>
        </p:nvPicPr>
        <p:blipFill>
          <a:blip r:embed="rId2"/>
          <a:stretch>
            <a:fillRect/>
          </a:stretch>
        </p:blipFill>
        <p:spPr>
          <a:xfrm>
            <a:off x="503375" y="2018719"/>
            <a:ext cx="8125959" cy="1991003"/>
          </a:xfrm>
          <a:prstGeom prst="rect">
            <a:avLst/>
          </a:prstGeom>
        </p:spPr>
      </p:pic>
    </p:spTree>
    <p:extLst>
      <p:ext uri="{BB962C8B-B14F-4D97-AF65-F5344CB8AC3E}">
        <p14:creationId xmlns:p14="http://schemas.microsoft.com/office/powerpoint/2010/main" val="20213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4813-7F71-AC7C-A2E1-2423F1F2F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372B-16B2-7422-A7C2-651B9114AE01}"/>
              </a:ext>
            </a:extLst>
          </p:cNvPr>
          <p:cNvSpPr>
            <a:spLocks noGrp="1"/>
          </p:cNvSpPr>
          <p:nvPr>
            <p:ph type="title"/>
          </p:nvPr>
        </p:nvSpPr>
        <p:spPr>
          <a:xfrm>
            <a:off x="338666" y="212959"/>
            <a:ext cx="8421512" cy="830997"/>
          </a:xfrm>
        </p:spPr>
        <p:txBody>
          <a:bodyPr/>
          <a:lstStyle/>
          <a:p>
            <a:r>
              <a:rPr lang="en-US" dirty="0"/>
              <a:t>Ionic or Not Ionic?</a:t>
            </a:r>
          </a:p>
        </p:txBody>
      </p:sp>
      <p:sp>
        <p:nvSpPr>
          <p:cNvPr id="3" name="Content Placeholder 2">
            <a:extLst>
              <a:ext uri="{FF2B5EF4-FFF2-40B4-BE49-F238E27FC236}">
                <a16:creationId xmlns:a16="http://schemas.microsoft.com/office/drawing/2014/main" id="{35A2D19E-0B14-1A23-F285-D71ECF824A9D}"/>
              </a:ext>
            </a:extLst>
          </p:cNvPr>
          <p:cNvSpPr>
            <a:spLocks noGrp="1"/>
          </p:cNvSpPr>
          <p:nvPr>
            <p:ph idx="1"/>
          </p:nvPr>
        </p:nvSpPr>
        <p:spPr>
          <a:xfrm>
            <a:off x="372533" y="1121790"/>
            <a:ext cx="8387645" cy="5425765"/>
          </a:xfrm>
        </p:spPr>
        <p:txBody>
          <a:bodyPr/>
          <a:lstStyle/>
          <a:p>
            <a:r>
              <a:rPr lang="en-US" dirty="0"/>
              <a:t>Is the cation a metal and anion a nonmetal?</a:t>
            </a:r>
          </a:p>
          <a:p>
            <a:pPr marL="0" indent="0">
              <a:buNone/>
            </a:pPr>
            <a:r>
              <a:rPr lang="en-US" b="1" i="1" dirty="0">
                <a:solidFill>
                  <a:srgbClr val="CC99FF"/>
                </a:solidFill>
              </a:rPr>
              <a:t>Likely ionic</a:t>
            </a:r>
          </a:p>
          <a:p>
            <a:r>
              <a:rPr lang="en-US" dirty="0"/>
              <a:t>Are all the atoms in the molecule/compound nonmetallic elements?</a:t>
            </a:r>
          </a:p>
          <a:p>
            <a:pPr marL="0" indent="0">
              <a:buNone/>
            </a:pPr>
            <a:r>
              <a:rPr lang="en-US" b="1" i="1" dirty="0">
                <a:solidFill>
                  <a:srgbClr val="CC99FF"/>
                </a:solidFill>
              </a:rPr>
              <a:t>Likely not ionic</a:t>
            </a:r>
          </a:p>
          <a:p>
            <a:r>
              <a:rPr lang="en-US" dirty="0"/>
              <a:t>Is there a polyatomic group that you recognize as ionic?</a:t>
            </a:r>
          </a:p>
          <a:p>
            <a:pPr lvl="1"/>
            <a:r>
              <a:rPr lang="en-US" dirty="0"/>
              <a:t>Ammonium (NH</a:t>
            </a:r>
            <a:r>
              <a:rPr lang="en-US" baseline="-25000" dirty="0"/>
              <a:t>4</a:t>
            </a:r>
            <a:r>
              <a:rPr lang="en-US" baseline="30000" dirty="0"/>
              <a:t>+</a:t>
            </a:r>
            <a:r>
              <a:rPr lang="en-US" dirty="0"/>
              <a:t>) cation</a:t>
            </a:r>
          </a:p>
          <a:p>
            <a:pPr lvl="1"/>
            <a:r>
              <a:rPr lang="en-US" dirty="0"/>
              <a:t>Nitrate (NO</a:t>
            </a:r>
            <a:r>
              <a:rPr lang="en-US" baseline="-25000" dirty="0"/>
              <a:t>3</a:t>
            </a:r>
            <a:r>
              <a:rPr lang="en-US" baseline="30000" dirty="0"/>
              <a:t>-</a:t>
            </a:r>
            <a:r>
              <a:rPr lang="en-US" dirty="0"/>
              <a:t>) anion</a:t>
            </a:r>
          </a:p>
        </p:txBody>
      </p:sp>
    </p:spTree>
    <p:extLst>
      <p:ext uri="{BB962C8B-B14F-4D97-AF65-F5344CB8AC3E}">
        <p14:creationId xmlns:p14="http://schemas.microsoft.com/office/powerpoint/2010/main" val="75815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B647A-52B1-C29F-DBBD-43C895322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EEA56-D701-F19D-2E03-D6D25BF0438A}"/>
              </a:ext>
            </a:extLst>
          </p:cNvPr>
          <p:cNvSpPr>
            <a:spLocks noGrp="1"/>
          </p:cNvSpPr>
          <p:nvPr>
            <p:ph type="title"/>
          </p:nvPr>
        </p:nvSpPr>
        <p:spPr>
          <a:xfrm>
            <a:off x="355599" y="203119"/>
            <a:ext cx="8421512" cy="584775"/>
          </a:xfrm>
        </p:spPr>
        <p:txBody>
          <a:bodyPr/>
          <a:lstStyle/>
          <a:p>
            <a:r>
              <a:rPr lang="en-US" sz="3200" dirty="0"/>
              <a:t>Matter: Properties and Changes Affecting It</a:t>
            </a:r>
          </a:p>
        </p:txBody>
      </p:sp>
      <p:sp>
        <p:nvSpPr>
          <p:cNvPr id="3" name="Content Placeholder 2">
            <a:extLst>
              <a:ext uri="{FF2B5EF4-FFF2-40B4-BE49-F238E27FC236}">
                <a16:creationId xmlns:a16="http://schemas.microsoft.com/office/drawing/2014/main" id="{1E8392B8-FE2C-288C-BA6A-FC15951E2EA0}"/>
              </a:ext>
            </a:extLst>
          </p:cNvPr>
          <p:cNvSpPr>
            <a:spLocks noGrp="1"/>
          </p:cNvSpPr>
          <p:nvPr>
            <p:ph idx="1"/>
          </p:nvPr>
        </p:nvSpPr>
        <p:spPr>
          <a:xfrm>
            <a:off x="372533" y="1136073"/>
            <a:ext cx="8387645" cy="5411482"/>
          </a:xfrm>
        </p:spPr>
        <p:txBody>
          <a:bodyPr/>
          <a:lstStyle/>
          <a:p>
            <a:pPr marL="0" indent="0">
              <a:buNone/>
            </a:pPr>
            <a:r>
              <a:rPr lang="en-US" b="1" i="1" dirty="0">
                <a:solidFill>
                  <a:srgbClr val="CC99FF"/>
                </a:solidFill>
              </a:rPr>
              <a:t>Physical Property</a:t>
            </a:r>
          </a:p>
          <a:p>
            <a:pPr marL="0" indent="0">
              <a:buNone/>
            </a:pPr>
            <a:r>
              <a:rPr lang="en-US" dirty="0"/>
              <a:t>a characteristic of a substance that can be observed or measured without changing the identity of the substance</a:t>
            </a:r>
          </a:p>
        </p:txBody>
      </p:sp>
      <p:graphicFrame>
        <p:nvGraphicFramePr>
          <p:cNvPr id="5" name="Table 4">
            <a:extLst>
              <a:ext uri="{FF2B5EF4-FFF2-40B4-BE49-F238E27FC236}">
                <a16:creationId xmlns:a16="http://schemas.microsoft.com/office/drawing/2014/main" id="{769473D3-FD38-C29E-1DD1-B6BE68E6B433}"/>
              </a:ext>
            </a:extLst>
          </p:cNvPr>
          <p:cNvGraphicFramePr>
            <a:graphicFrameLocks noGrp="1"/>
          </p:cNvGraphicFramePr>
          <p:nvPr>
            <p:extLst>
              <p:ext uri="{D42A27DB-BD31-4B8C-83A1-F6EECF244321}">
                <p14:modId xmlns:p14="http://schemas.microsoft.com/office/powerpoint/2010/main" val="1526353586"/>
              </p:ext>
            </p:extLst>
          </p:nvPr>
        </p:nvGraphicFramePr>
        <p:xfrm>
          <a:off x="1269139" y="3692947"/>
          <a:ext cx="6776113" cy="1494869"/>
        </p:xfrm>
        <a:graphic>
          <a:graphicData uri="http://schemas.openxmlformats.org/drawingml/2006/table">
            <a:tbl>
              <a:tblPr>
                <a:tableStyleId>{5C22544A-7EE6-4342-B048-85BDC9FD1C3A}</a:tableStyleId>
              </a:tblPr>
              <a:tblGrid>
                <a:gridCol w="3088785">
                  <a:extLst>
                    <a:ext uri="{9D8B030D-6E8A-4147-A177-3AD203B41FA5}">
                      <a16:colId xmlns:a16="http://schemas.microsoft.com/office/drawing/2014/main" val="2901206237"/>
                    </a:ext>
                  </a:extLst>
                </a:gridCol>
                <a:gridCol w="3687328">
                  <a:extLst>
                    <a:ext uri="{9D8B030D-6E8A-4147-A177-3AD203B41FA5}">
                      <a16:colId xmlns:a16="http://schemas.microsoft.com/office/drawing/2014/main" val="4146771170"/>
                    </a:ext>
                  </a:extLst>
                </a:gridCol>
              </a:tblGrid>
              <a:tr h="344606">
                <a:tc>
                  <a:txBody>
                    <a:bodyPr/>
                    <a:lstStyle/>
                    <a:p>
                      <a:pPr algn="l" rtl="0" fontAlgn="ctr">
                        <a:buNone/>
                      </a:pPr>
                      <a:r>
                        <a:rPr lang="en-US" sz="2000" u="none" strike="noStrike" dirty="0">
                          <a:solidFill>
                            <a:schemeClr val="bg1"/>
                          </a:solidFill>
                          <a:effectLst/>
                        </a:rPr>
                        <a:t>Color</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Electrical conductivity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7950352"/>
                  </a:ext>
                </a:extLst>
              </a:tr>
              <a:tr h="293139">
                <a:tc>
                  <a:txBody>
                    <a:bodyPr/>
                    <a:lstStyle/>
                    <a:p>
                      <a:pPr algn="l" rtl="0" fontAlgn="ctr">
                        <a:buNone/>
                      </a:pPr>
                      <a:r>
                        <a:rPr lang="en-US" sz="2000" u="none" strike="noStrike" dirty="0">
                          <a:solidFill>
                            <a:schemeClr val="bg1"/>
                          </a:solidFill>
                          <a:effectLst/>
                        </a:rPr>
                        <a:t>Hardness</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Density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365090"/>
                  </a:ext>
                </a:extLst>
              </a:tr>
              <a:tr h="493407">
                <a:tc>
                  <a:txBody>
                    <a:bodyPr/>
                    <a:lstStyle/>
                    <a:p>
                      <a:pPr algn="l" rtl="0" fontAlgn="ctr">
                        <a:buNone/>
                      </a:pPr>
                      <a:r>
                        <a:rPr lang="en-US" sz="2000" u="none" strike="noStrike" dirty="0">
                          <a:solidFill>
                            <a:schemeClr val="bg1"/>
                          </a:solidFill>
                          <a:effectLst/>
                        </a:rPr>
                        <a:t>Malleability</a:t>
                      </a:r>
                    </a:p>
                    <a:p>
                      <a:pPr algn="l" rtl="0" fontAlgn="ctr">
                        <a:buNone/>
                      </a:pPr>
                      <a:r>
                        <a:rPr lang="en-US" sz="1400" u="none" strike="noStrike" dirty="0">
                          <a:solidFill>
                            <a:schemeClr val="bg1"/>
                          </a:solidFill>
                          <a:effectLst/>
                        </a:rPr>
                        <a:t>(ability to be hammered)</a:t>
                      </a:r>
                      <a:endParaRPr lang="en-US" sz="14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Melting point</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4421501"/>
                  </a:ext>
                </a:extLst>
              </a:tr>
              <a:tr h="293139">
                <a:tc>
                  <a:txBody>
                    <a:bodyPr/>
                    <a:lstStyle/>
                    <a:p>
                      <a:pPr algn="l" rtl="0" fontAlgn="ctr">
                        <a:buNone/>
                      </a:pPr>
                      <a:r>
                        <a:rPr lang="en-US" sz="2000" u="none" strike="noStrike" dirty="0">
                          <a:solidFill>
                            <a:schemeClr val="bg1"/>
                          </a:solidFill>
                          <a:effectLst/>
                        </a:rPr>
                        <a:t>Solubility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Boiling point</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9148975"/>
                  </a:ext>
                </a:extLst>
              </a:tr>
            </a:tbl>
          </a:graphicData>
        </a:graphic>
      </p:graphicFrame>
    </p:spTree>
    <p:extLst>
      <p:ext uri="{BB962C8B-B14F-4D97-AF65-F5344CB8AC3E}">
        <p14:creationId xmlns:p14="http://schemas.microsoft.com/office/powerpoint/2010/main" val="109577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4B2F-191B-A37E-451E-478035E2F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CD38F-2424-764E-7386-32DD9D09384D}"/>
              </a:ext>
            </a:extLst>
          </p:cNvPr>
          <p:cNvSpPr>
            <a:spLocks noGrp="1"/>
          </p:cNvSpPr>
          <p:nvPr>
            <p:ph type="title"/>
          </p:nvPr>
        </p:nvSpPr>
        <p:spPr>
          <a:xfrm>
            <a:off x="338666" y="212959"/>
            <a:ext cx="8421512" cy="830997"/>
          </a:xfrm>
        </p:spPr>
        <p:txBody>
          <a:bodyPr/>
          <a:lstStyle/>
          <a:p>
            <a:r>
              <a:rPr lang="en-US" dirty="0"/>
              <a:t>Ionic or Not Ionic?</a:t>
            </a:r>
          </a:p>
        </p:txBody>
      </p:sp>
      <p:sp>
        <p:nvSpPr>
          <p:cNvPr id="3" name="Content Placeholder 2">
            <a:extLst>
              <a:ext uri="{FF2B5EF4-FFF2-40B4-BE49-F238E27FC236}">
                <a16:creationId xmlns:a16="http://schemas.microsoft.com/office/drawing/2014/main" id="{5EBC6F28-0787-7948-832D-AAF39B43CA44}"/>
              </a:ext>
            </a:extLst>
          </p:cNvPr>
          <p:cNvSpPr>
            <a:spLocks noGrp="1"/>
          </p:cNvSpPr>
          <p:nvPr>
            <p:ph idx="1"/>
          </p:nvPr>
        </p:nvSpPr>
        <p:spPr>
          <a:xfrm>
            <a:off x="372533" y="3209680"/>
            <a:ext cx="8387645" cy="3337875"/>
          </a:xfrm>
        </p:spPr>
        <p:txBody>
          <a:bodyPr/>
          <a:lstStyle/>
          <a:p>
            <a:r>
              <a:rPr lang="en-US" sz="2000" dirty="0"/>
              <a:t>A) nitrogen (N) and oxygen (O) atoms nonmetals:</a:t>
            </a:r>
            <a:br>
              <a:rPr lang="en-US" sz="2000" dirty="0"/>
            </a:br>
            <a:r>
              <a:rPr lang="en-US" sz="2000" i="1" dirty="0">
                <a:solidFill>
                  <a:srgbClr val="FF99FF"/>
                </a:solidFill>
              </a:rPr>
              <a:t>not ionic</a:t>
            </a:r>
            <a:br>
              <a:rPr lang="en-US" sz="2000" dirty="0"/>
            </a:br>
            <a:r>
              <a:rPr lang="en-US" sz="2000" dirty="0"/>
              <a:t>B) iron (Fe) = metal, chlorine (Cl) = nonmetal:</a:t>
            </a:r>
            <a:br>
              <a:rPr lang="en-US" sz="2000" dirty="0"/>
            </a:br>
            <a:r>
              <a:rPr lang="en-US" sz="2000" i="1" dirty="0">
                <a:solidFill>
                  <a:srgbClr val="FF99FF"/>
                </a:solidFill>
              </a:rPr>
              <a:t>ionic</a:t>
            </a:r>
            <a:endParaRPr lang="en-US" sz="2000" dirty="0"/>
          </a:p>
          <a:p>
            <a:r>
              <a:rPr lang="en-US" sz="2000" dirty="0"/>
              <a:t>C) ammonium (NH</a:t>
            </a:r>
            <a:r>
              <a:rPr lang="en-US" sz="2000" baseline="-25000" dirty="0"/>
              <a:t>4</a:t>
            </a:r>
            <a:r>
              <a:rPr lang="en-US" sz="2000" dirty="0"/>
              <a:t>) = recognized polyatomic cation, phosphate (PO</a:t>
            </a:r>
            <a:r>
              <a:rPr lang="en-US" sz="2000" baseline="-25000" dirty="0"/>
              <a:t>4</a:t>
            </a:r>
            <a:r>
              <a:rPr lang="en-US" sz="2000" dirty="0"/>
              <a:t>) = recognized polyatomic anion</a:t>
            </a:r>
            <a:br>
              <a:rPr lang="en-US" sz="2000" dirty="0"/>
            </a:br>
            <a:r>
              <a:rPr lang="en-US" sz="2000" i="1" dirty="0">
                <a:solidFill>
                  <a:srgbClr val="FF99FF"/>
                </a:solidFill>
              </a:rPr>
              <a:t>ionic</a:t>
            </a:r>
            <a:endParaRPr lang="en-US" sz="2000" dirty="0"/>
          </a:p>
          <a:p>
            <a:r>
              <a:rPr lang="en-US" sz="2000" dirty="0"/>
              <a:t>D) S, O, and Cl are all non-metals, and no recognized polyatomic ions seen </a:t>
            </a:r>
            <a:r>
              <a:rPr lang="en-US" sz="2000" i="1" dirty="0">
                <a:solidFill>
                  <a:srgbClr val="FF99FF"/>
                </a:solidFill>
              </a:rPr>
              <a:t>not ionic</a:t>
            </a:r>
          </a:p>
          <a:p>
            <a:pPr marL="0" indent="0">
              <a:buNone/>
            </a:pPr>
            <a:r>
              <a:rPr lang="en-US" sz="1600" dirty="0"/>
              <a:t>Thionyl chloride </a:t>
            </a:r>
            <a:r>
              <a:rPr lang="en-US" sz="900" dirty="0"/>
              <a:t>(structure above) </a:t>
            </a:r>
            <a:r>
              <a:rPr lang="en-US" sz="1600" dirty="0"/>
              <a:t>is used in organic chemistry to chlorinate compounds</a:t>
            </a:r>
          </a:p>
        </p:txBody>
      </p:sp>
      <p:pic>
        <p:nvPicPr>
          <p:cNvPr id="5" name="Picture 4">
            <a:extLst>
              <a:ext uri="{FF2B5EF4-FFF2-40B4-BE49-F238E27FC236}">
                <a16:creationId xmlns:a16="http://schemas.microsoft.com/office/drawing/2014/main" id="{5ECDA8D9-AC1D-8442-DF2F-72E1ECFD259E}"/>
              </a:ext>
            </a:extLst>
          </p:cNvPr>
          <p:cNvPicPr>
            <a:picLocks noChangeAspect="1"/>
          </p:cNvPicPr>
          <p:nvPr/>
        </p:nvPicPr>
        <p:blipFill>
          <a:blip r:embed="rId2"/>
          <a:stretch>
            <a:fillRect/>
          </a:stretch>
        </p:blipFill>
        <p:spPr>
          <a:xfrm>
            <a:off x="814302" y="1121790"/>
            <a:ext cx="4401164" cy="2010056"/>
          </a:xfrm>
          <a:prstGeom prst="rect">
            <a:avLst/>
          </a:prstGeom>
        </p:spPr>
      </p:pic>
      <p:pic>
        <p:nvPicPr>
          <p:cNvPr id="7" name="Picture 6">
            <a:extLst>
              <a:ext uri="{FF2B5EF4-FFF2-40B4-BE49-F238E27FC236}">
                <a16:creationId xmlns:a16="http://schemas.microsoft.com/office/drawing/2014/main" id="{7ED6B68C-FFC7-6385-59EF-0FC449F08EEF}"/>
              </a:ext>
            </a:extLst>
          </p:cNvPr>
          <p:cNvPicPr>
            <a:picLocks noChangeAspect="1"/>
          </p:cNvPicPr>
          <p:nvPr/>
        </p:nvPicPr>
        <p:blipFill>
          <a:blip r:embed="rId3"/>
          <a:stretch>
            <a:fillRect/>
          </a:stretch>
        </p:blipFill>
        <p:spPr>
          <a:xfrm>
            <a:off x="6047181" y="628457"/>
            <a:ext cx="2282517" cy="1754685"/>
          </a:xfrm>
          <a:prstGeom prst="rect">
            <a:avLst/>
          </a:prstGeom>
        </p:spPr>
      </p:pic>
    </p:spTree>
    <p:extLst>
      <p:ext uri="{BB962C8B-B14F-4D97-AF65-F5344CB8AC3E}">
        <p14:creationId xmlns:p14="http://schemas.microsoft.com/office/powerpoint/2010/main" val="80053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DA52-C62F-184A-DC90-4D4ADBCE3E13}"/>
              </a:ext>
            </a:extLst>
          </p:cNvPr>
          <p:cNvSpPr>
            <a:spLocks noGrp="1"/>
          </p:cNvSpPr>
          <p:nvPr>
            <p:ph type="title"/>
          </p:nvPr>
        </p:nvSpPr>
        <p:spPr>
          <a:xfrm>
            <a:off x="355599" y="310445"/>
            <a:ext cx="8421512" cy="830997"/>
          </a:xfrm>
        </p:spPr>
        <p:txBody>
          <a:bodyPr/>
          <a:lstStyle/>
          <a:p>
            <a:r>
              <a:rPr lang="en-US" dirty="0"/>
              <a:t>Polyatomic vs Molecular Ion</a:t>
            </a:r>
          </a:p>
        </p:txBody>
      </p:sp>
      <p:sp>
        <p:nvSpPr>
          <p:cNvPr id="3" name="Content Placeholder 2">
            <a:extLst>
              <a:ext uri="{FF2B5EF4-FFF2-40B4-BE49-F238E27FC236}">
                <a16:creationId xmlns:a16="http://schemas.microsoft.com/office/drawing/2014/main" id="{4385AAAA-D45F-F9CC-5C8B-A3B41B8E808E}"/>
              </a:ext>
            </a:extLst>
          </p:cNvPr>
          <p:cNvSpPr>
            <a:spLocks noGrp="1"/>
          </p:cNvSpPr>
          <p:nvPr>
            <p:ph idx="1"/>
          </p:nvPr>
        </p:nvSpPr>
        <p:spPr>
          <a:xfrm>
            <a:off x="372532" y="1237822"/>
            <a:ext cx="8387645" cy="5215465"/>
          </a:xfrm>
        </p:spPr>
        <p:txBody>
          <a:bodyPr/>
          <a:lstStyle/>
          <a:p>
            <a:pPr marL="0" indent="0">
              <a:buNone/>
            </a:pPr>
            <a:r>
              <a:rPr lang="en-US" b="1" i="1" dirty="0">
                <a:solidFill>
                  <a:srgbClr val="FF9933"/>
                </a:solidFill>
              </a:rPr>
              <a:t>Extra stuff: no need to memorize</a:t>
            </a:r>
          </a:p>
          <a:p>
            <a:r>
              <a:rPr lang="en-US" dirty="0"/>
              <a:t>When atoms are bonded together, that looks like a molecule, right?</a:t>
            </a:r>
          </a:p>
          <a:p>
            <a:r>
              <a:rPr lang="en-US" dirty="0"/>
              <a:t>But chemists have a certain terminology here when it comes to polyatomic vs molecular ions</a:t>
            </a:r>
          </a:p>
          <a:p>
            <a:r>
              <a:rPr lang="en-US" dirty="0"/>
              <a:t>Methane (CH</a:t>
            </a:r>
            <a:r>
              <a:rPr lang="en-US" baseline="-25000" dirty="0"/>
              <a:t>4</a:t>
            </a:r>
            <a:r>
              <a:rPr lang="en-US" dirty="0"/>
              <a:t>) is normally not an ionized molecule. But it can be if one uses high energy to knock an electron out. This is an unstable ion formation</a:t>
            </a:r>
          </a:p>
          <a:p>
            <a:r>
              <a:rPr lang="en-US" dirty="0"/>
              <a:t>In polyatomic ions, these are ionized as part of a stable state, and they remained ionized </a:t>
            </a:r>
          </a:p>
        </p:txBody>
      </p:sp>
    </p:spTree>
    <p:extLst>
      <p:ext uri="{BB962C8B-B14F-4D97-AF65-F5344CB8AC3E}">
        <p14:creationId xmlns:p14="http://schemas.microsoft.com/office/powerpoint/2010/main" val="2264684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3B1D5-2167-ED8D-4CBE-BBC3A119B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4FA3F-630F-34E0-5780-4C438C76CCFD}"/>
              </a:ext>
            </a:extLst>
          </p:cNvPr>
          <p:cNvSpPr>
            <a:spLocks noGrp="1"/>
          </p:cNvSpPr>
          <p:nvPr>
            <p:ph type="title"/>
          </p:nvPr>
        </p:nvSpPr>
        <p:spPr>
          <a:xfrm>
            <a:off x="355599" y="310445"/>
            <a:ext cx="8421512" cy="830997"/>
          </a:xfrm>
        </p:spPr>
        <p:txBody>
          <a:bodyPr/>
          <a:lstStyle/>
          <a:p>
            <a:r>
              <a:rPr lang="en-US" dirty="0"/>
              <a:t>T43 Method</a:t>
            </a:r>
          </a:p>
        </p:txBody>
      </p:sp>
      <p:sp>
        <p:nvSpPr>
          <p:cNvPr id="7" name="Content Placeholder 6">
            <a:extLst>
              <a:ext uri="{FF2B5EF4-FFF2-40B4-BE49-F238E27FC236}">
                <a16:creationId xmlns:a16="http://schemas.microsoft.com/office/drawing/2014/main" id="{44337A59-13AF-816D-618C-9618717C103D}"/>
              </a:ext>
            </a:extLst>
          </p:cNvPr>
          <p:cNvSpPr>
            <a:spLocks noGrp="1"/>
          </p:cNvSpPr>
          <p:nvPr>
            <p:ph idx="1"/>
          </p:nvPr>
        </p:nvSpPr>
        <p:spPr>
          <a:xfrm>
            <a:off x="372532" y="1141442"/>
            <a:ext cx="8387645" cy="5215465"/>
          </a:xfrm>
        </p:spPr>
        <p:txBody>
          <a:bodyPr/>
          <a:lstStyle/>
          <a:p>
            <a:r>
              <a:rPr lang="en-US" dirty="0"/>
              <a:t>T: B, C, N, Si</a:t>
            </a:r>
          </a:p>
          <a:p>
            <a:r>
              <a:rPr lang="en-US" dirty="0"/>
              <a:t>4: P, S, As, Se, </a:t>
            </a:r>
            <a:r>
              <a:rPr lang="en-US" dirty="0" err="1"/>
              <a:t>Te</a:t>
            </a:r>
            <a:endParaRPr lang="en-US" dirty="0"/>
          </a:p>
          <a:p>
            <a:r>
              <a:rPr lang="en-US" dirty="0"/>
              <a:t>3: Cl, Br, I</a:t>
            </a:r>
          </a:p>
          <a:p>
            <a:endParaRPr lang="en-US" sz="1200" dirty="0"/>
          </a:p>
          <a:p>
            <a:pPr marL="0" indent="0">
              <a:buNone/>
            </a:pPr>
            <a:r>
              <a:rPr lang="en-US" sz="2200" dirty="0"/>
              <a:t>Oxygens:</a:t>
            </a:r>
          </a:p>
          <a:p>
            <a:pPr marL="0" indent="0">
              <a:buNone/>
            </a:pPr>
            <a:r>
              <a:rPr lang="en-US" sz="2200" dirty="0"/>
              <a:t>4: PO</a:t>
            </a:r>
            <a:r>
              <a:rPr lang="en-US" sz="2200" baseline="-25000" dirty="0"/>
              <a:t>4</a:t>
            </a:r>
            <a:r>
              <a:rPr lang="en-US" sz="2200" dirty="0"/>
              <a:t>, SO</a:t>
            </a:r>
            <a:r>
              <a:rPr lang="en-US" sz="2200" baseline="-25000" dirty="0"/>
              <a:t>4</a:t>
            </a:r>
            <a:r>
              <a:rPr lang="en-US" sz="2200" dirty="0"/>
              <a:t>, AsO</a:t>
            </a:r>
            <a:r>
              <a:rPr lang="en-US" sz="2200" baseline="-25000" dirty="0"/>
              <a:t>4</a:t>
            </a:r>
            <a:r>
              <a:rPr lang="en-US" sz="2200" dirty="0"/>
              <a:t>, SeO</a:t>
            </a:r>
            <a:r>
              <a:rPr lang="en-US" sz="2200" baseline="-25000" dirty="0"/>
              <a:t>4</a:t>
            </a:r>
            <a:r>
              <a:rPr lang="en-US" sz="2200" dirty="0"/>
              <a:t>,</a:t>
            </a:r>
            <a:r>
              <a:rPr lang="en-US" sz="2200" baseline="-25000" dirty="0"/>
              <a:t> </a:t>
            </a:r>
            <a:r>
              <a:rPr lang="en-US" sz="2200" dirty="0"/>
              <a:t>TeO</a:t>
            </a:r>
            <a:r>
              <a:rPr lang="en-US" sz="2200" baseline="-25000" dirty="0"/>
              <a:t>4</a:t>
            </a:r>
          </a:p>
          <a:p>
            <a:pPr marL="0" indent="0">
              <a:buNone/>
            </a:pPr>
            <a:r>
              <a:rPr lang="en-US" sz="2200" dirty="0"/>
              <a:t>3: ClO</a:t>
            </a:r>
            <a:r>
              <a:rPr lang="en-US" sz="2200" baseline="-25000" dirty="0"/>
              <a:t>3</a:t>
            </a:r>
            <a:r>
              <a:rPr lang="en-US" sz="2200" dirty="0"/>
              <a:t>, BrO</a:t>
            </a:r>
            <a:r>
              <a:rPr lang="en-US" sz="2200" baseline="-25000" dirty="0"/>
              <a:t>3</a:t>
            </a:r>
            <a:r>
              <a:rPr lang="en-US" sz="2200" dirty="0"/>
              <a:t>, IO</a:t>
            </a:r>
            <a:r>
              <a:rPr lang="en-US" sz="2200" baseline="-25000" dirty="0"/>
              <a:t>3</a:t>
            </a:r>
          </a:p>
          <a:p>
            <a:pPr marL="0" indent="0">
              <a:buNone/>
            </a:pPr>
            <a:r>
              <a:rPr lang="en-US" sz="2200" dirty="0"/>
              <a:t>T: BO</a:t>
            </a:r>
            <a:r>
              <a:rPr lang="en-US" sz="2200" baseline="-25000" dirty="0"/>
              <a:t>3</a:t>
            </a:r>
            <a:r>
              <a:rPr lang="en-US" sz="2200" dirty="0"/>
              <a:t>, CO</a:t>
            </a:r>
            <a:r>
              <a:rPr lang="en-US" sz="2200" baseline="-25000" dirty="0"/>
              <a:t>3</a:t>
            </a:r>
            <a:r>
              <a:rPr lang="en-US" sz="2200" dirty="0"/>
              <a:t>, NO</a:t>
            </a:r>
            <a:r>
              <a:rPr lang="en-US" sz="2200" baseline="-25000" dirty="0"/>
              <a:t>3</a:t>
            </a:r>
            <a:r>
              <a:rPr lang="en-US" sz="2200" dirty="0"/>
              <a:t>, SiO</a:t>
            </a:r>
            <a:r>
              <a:rPr lang="en-US" sz="2200" baseline="-25000" dirty="0"/>
              <a:t>3</a:t>
            </a:r>
          </a:p>
          <a:p>
            <a:pPr marL="0" indent="0">
              <a:buNone/>
            </a:pPr>
            <a:r>
              <a:rPr lang="en-US" sz="2200" dirty="0"/>
              <a:t>Charged:</a:t>
            </a:r>
          </a:p>
          <a:p>
            <a:pPr marL="0" indent="0">
              <a:buNone/>
            </a:pPr>
            <a:r>
              <a:rPr lang="en-US" sz="2200" dirty="0"/>
              <a:t>3-&gt; (-1): ClO</a:t>
            </a:r>
            <a:r>
              <a:rPr lang="en-US" sz="2200" baseline="-25000" dirty="0"/>
              <a:t>3</a:t>
            </a:r>
            <a:r>
              <a:rPr lang="en-US" sz="2200" baseline="30000" dirty="0"/>
              <a:t>-</a:t>
            </a:r>
            <a:r>
              <a:rPr lang="en-US" sz="2200" dirty="0"/>
              <a:t>, BrO</a:t>
            </a:r>
            <a:r>
              <a:rPr lang="en-US" sz="2200" baseline="-25000" dirty="0"/>
              <a:t>3</a:t>
            </a:r>
            <a:r>
              <a:rPr lang="en-US" sz="2200" baseline="30000" dirty="0"/>
              <a:t>-</a:t>
            </a:r>
            <a:r>
              <a:rPr lang="en-US" sz="2200" dirty="0"/>
              <a:t>, IO</a:t>
            </a:r>
            <a:r>
              <a:rPr lang="en-US" sz="2200" baseline="-25000" dirty="0"/>
              <a:t>3</a:t>
            </a:r>
            <a:r>
              <a:rPr lang="en-US" sz="2200" baseline="30000" dirty="0"/>
              <a:t>-</a:t>
            </a:r>
          </a:p>
          <a:p>
            <a:pPr marL="0" indent="0">
              <a:buNone/>
            </a:pPr>
            <a:r>
              <a:rPr lang="en-US" sz="2200" dirty="0"/>
              <a:t>4-&gt; (-2): PO</a:t>
            </a:r>
            <a:r>
              <a:rPr lang="en-US" sz="2200" baseline="-25000" dirty="0"/>
              <a:t>4</a:t>
            </a:r>
            <a:r>
              <a:rPr lang="en-US" sz="2200" baseline="30000" dirty="0"/>
              <a:t>2-</a:t>
            </a:r>
            <a:r>
              <a:rPr lang="en-US" sz="2200" dirty="0"/>
              <a:t>, SO</a:t>
            </a:r>
            <a:r>
              <a:rPr lang="en-US" sz="2200" baseline="-25000" dirty="0"/>
              <a:t>4</a:t>
            </a:r>
            <a:r>
              <a:rPr lang="en-US" sz="2200" baseline="30000" dirty="0"/>
              <a:t>2-</a:t>
            </a:r>
            <a:r>
              <a:rPr lang="en-US" sz="2200" dirty="0"/>
              <a:t>, AsO</a:t>
            </a:r>
            <a:r>
              <a:rPr lang="en-US" sz="2200" baseline="-25000" dirty="0"/>
              <a:t>4</a:t>
            </a:r>
            <a:r>
              <a:rPr lang="en-US" sz="2200" baseline="30000" dirty="0"/>
              <a:t>2-</a:t>
            </a:r>
            <a:r>
              <a:rPr lang="en-US" sz="2200" dirty="0"/>
              <a:t>, SeO</a:t>
            </a:r>
            <a:r>
              <a:rPr lang="en-US" baseline="-25000" dirty="0"/>
              <a:t>4</a:t>
            </a:r>
            <a:r>
              <a:rPr lang="en-US" baseline="30000" dirty="0"/>
              <a:t>2-</a:t>
            </a:r>
            <a:r>
              <a:rPr lang="en-US" dirty="0"/>
              <a:t>,</a:t>
            </a:r>
            <a:r>
              <a:rPr lang="en-US" baseline="-25000" dirty="0"/>
              <a:t> </a:t>
            </a:r>
            <a:r>
              <a:rPr lang="en-US" dirty="0"/>
              <a:t>TeO</a:t>
            </a:r>
            <a:r>
              <a:rPr lang="en-US" baseline="-25000" dirty="0"/>
              <a:t>4</a:t>
            </a:r>
            <a:r>
              <a:rPr lang="en-US" baseline="30000" dirty="0"/>
              <a:t>2-</a:t>
            </a:r>
          </a:p>
          <a:p>
            <a:pPr marL="0" indent="0">
              <a:buNone/>
            </a:pPr>
            <a:r>
              <a:rPr lang="en-US" dirty="0"/>
              <a:t>T: BO</a:t>
            </a:r>
            <a:r>
              <a:rPr lang="en-US" baseline="-25000" dirty="0"/>
              <a:t>3</a:t>
            </a:r>
            <a:r>
              <a:rPr lang="en-US" baseline="30000" dirty="0"/>
              <a:t>3-</a:t>
            </a:r>
            <a:r>
              <a:rPr lang="en-US" dirty="0"/>
              <a:t>, CO</a:t>
            </a:r>
            <a:r>
              <a:rPr lang="en-US" baseline="-25000" dirty="0"/>
              <a:t>3</a:t>
            </a:r>
            <a:r>
              <a:rPr lang="en-US" baseline="30000" dirty="0"/>
              <a:t>2-</a:t>
            </a:r>
            <a:r>
              <a:rPr lang="en-US" dirty="0"/>
              <a:t>, SiO</a:t>
            </a:r>
            <a:r>
              <a:rPr lang="en-US" baseline="-25000" dirty="0"/>
              <a:t>3</a:t>
            </a:r>
            <a:r>
              <a:rPr lang="en-US" baseline="30000" dirty="0"/>
              <a:t>2-</a:t>
            </a:r>
            <a:r>
              <a:rPr lang="en-US" baseline="-25000" dirty="0"/>
              <a:t>, </a:t>
            </a:r>
            <a:r>
              <a:rPr lang="en-US" dirty="0"/>
              <a:t>NO</a:t>
            </a:r>
            <a:r>
              <a:rPr lang="en-US" baseline="-25000" dirty="0"/>
              <a:t>3</a:t>
            </a:r>
            <a:r>
              <a:rPr lang="en-US" baseline="30000" dirty="0"/>
              <a:t>1-</a:t>
            </a:r>
            <a:br>
              <a:rPr lang="en-US" baseline="30000" dirty="0"/>
            </a:br>
            <a:r>
              <a:rPr lang="en-US" sz="1600" dirty="0"/>
              <a:t>(start from N [1-], then C and Si [both 2-], then B [3-])</a:t>
            </a:r>
            <a:endParaRPr lang="en-US" sz="1600" baseline="-25000" dirty="0"/>
          </a:p>
          <a:p>
            <a:endParaRPr lang="en-US" baseline="30000" dirty="0"/>
          </a:p>
        </p:txBody>
      </p:sp>
      <p:pic>
        <p:nvPicPr>
          <p:cNvPr id="6" name="Picture 5">
            <a:extLst>
              <a:ext uri="{FF2B5EF4-FFF2-40B4-BE49-F238E27FC236}">
                <a16:creationId xmlns:a16="http://schemas.microsoft.com/office/drawing/2014/main" id="{245232AC-3320-DEDE-3E75-7635AD615D81}"/>
              </a:ext>
            </a:extLst>
          </p:cNvPr>
          <p:cNvPicPr>
            <a:picLocks noChangeAspect="1"/>
          </p:cNvPicPr>
          <p:nvPr/>
        </p:nvPicPr>
        <p:blipFill>
          <a:blip r:embed="rId2"/>
          <a:stretch>
            <a:fillRect/>
          </a:stretch>
        </p:blipFill>
        <p:spPr>
          <a:xfrm>
            <a:off x="5531935" y="613541"/>
            <a:ext cx="3256466" cy="3611579"/>
          </a:xfrm>
          <a:prstGeom prst="rect">
            <a:avLst/>
          </a:prstGeom>
        </p:spPr>
      </p:pic>
    </p:spTree>
    <p:extLst>
      <p:ext uri="{BB962C8B-B14F-4D97-AF65-F5344CB8AC3E}">
        <p14:creationId xmlns:p14="http://schemas.microsoft.com/office/powerpoint/2010/main" val="72812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7BD65-2504-2CF1-B856-164A5C10B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D1C6A-D929-BBFC-2896-67D2832D0A95}"/>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B15E7C99-9B77-1161-4E1C-843DB6BF6E34}"/>
              </a:ext>
            </a:extLst>
          </p:cNvPr>
          <p:cNvSpPr>
            <a:spLocks noGrp="1"/>
          </p:cNvSpPr>
          <p:nvPr>
            <p:ph idx="1"/>
          </p:nvPr>
        </p:nvSpPr>
        <p:spPr/>
        <p:txBody>
          <a:bodyPr/>
          <a:lstStyle/>
          <a:p>
            <a:r>
              <a:rPr lang="en-US" dirty="0"/>
              <a:t>Some history</a:t>
            </a:r>
            <a:br>
              <a:rPr lang="en-US" dirty="0"/>
            </a:br>
            <a:r>
              <a:rPr lang="en-US" dirty="0"/>
              <a:t>Lavoisier (1787) publishes</a:t>
            </a:r>
            <a:br>
              <a:rPr lang="en-US" dirty="0"/>
            </a:br>
            <a:r>
              <a:rPr lang="en-US" dirty="0"/>
              <a:t>“New Chemical Nomenclature”</a:t>
            </a:r>
          </a:p>
          <a:p>
            <a:r>
              <a:rPr lang="en-US" dirty="0"/>
              <a:t>Now done by IUPAC</a:t>
            </a:r>
            <a:br>
              <a:rPr lang="en-US" dirty="0"/>
            </a:br>
            <a:r>
              <a:rPr lang="en-US" dirty="0"/>
              <a:t>International Union of Pure and Applied Chemists</a:t>
            </a:r>
            <a:br>
              <a:rPr lang="en-US" dirty="0"/>
            </a:br>
            <a:r>
              <a:rPr lang="en-US" dirty="0"/>
              <a:t>The Red Book</a:t>
            </a:r>
          </a:p>
          <a:p>
            <a:r>
              <a:rPr lang="en-US" dirty="0"/>
              <a:t>https://iupac.org/what-we-do/books/redbook/</a:t>
            </a:r>
          </a:p>
        </p:txBody>
      </p:sp>
    </p:spTree>
    <p:extLst>
      <p:ext uri="{BB962C8B-B14F-4D97-AF65-F5344CB8AC3E}">
        <p14:creationId xmlns:p14="http://schemas.microsoft.com/office/powerpoint/2010/main" val="1047929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A1E4-4FE0-05C6-8F00-657EF5825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910D7-B079-9AC4-2B6A-CA374D9535A7}"/>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D101A09F-3146-76DD-E225-C1135B152E3F}"/>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r>
              <a:rPr lang="en-US" sz="2800" dirty="0">
                <a:solidFill>
                  <a:schemeClr val="accent1">
                    <a:lumMod val="60000"/>
                    <a:lumOff val="40000"/>
                  </a:schemeClr>
                </a:solidFill>
              </a:rPr>
              <a:t>Type I cations</a:t>
            </a:r>
            <a:r>
              <a:rPr lang="en-US" sz="2800" dirty="0"/>
              <a:t>: charge does not vary</a:t>
            </a:r>
          </a:p>
          <a:p>
            <a:pPr marL="0" indent="0">
              <a:buNone/>
            </a:pPr>
            <a:r>
              <a:rPr lang="en-US" sz="2800" dirty="0">
                <a:solidFill>
                  <a:srgbClr val="00FF00"/>
                </a:solidFill>
              </a:rPr>
              <a:t>directly use element name</a:t>
            </a:r>
          </a:p>
          <a:p>
            <a:pPr marL="0" indent="0">
              <a:buNone/>
            </a:pPr>
            <a:r>
              <a:rPr lang="en-US" sz="2800" dirty="0"/>
              <a:t>Na</a:t>
            </a:r>
            <a:r>
              <a:rPr lang="en-US" sz="2800" baseline="30000" dirty="0"/>
              <a:t>+</a:t>
            </a:r>
            <a:r>
              <a:rPr lang="en-US" sz="2800" dirty="0"/>
              <a:t> </a:t>
            </a:r>
            <a:r>
              <a:rPr lang="en-US" sz="2800" dirty="0">
                <a:sym typeface="Wingdings" panose="05000000000000000000" pitchFamily="2" charset="2"/>
              </a:rPr>
              <a:t> “</a:t>
            </a:r>
            <a:r>
              <a:rPr lang="en-US" sz="2800" dirty="0">
                <a:solidFill>
                  <a:srgbClr val="FFFF00"/>
                </a:solidFill>
                <a:sym typeface="Wingdings" panose="05000000000000000000" pitchFamily="2" charset="2"/>
              </a:rPr>
              <a:t>sodium</a:t>
            </a:r>
            <a:r>
              <a:rPr lang="en-US" sz="2800" dirty="0">
                <a:sym typeface="Wingdings" panose="05000000000000000000" pitchFamily="2" charset="2"/>
              </a:rPr>
              <a:t>”</a:t>
            </a:r>
            <a:br>
              <a:rPr lang="en-US" sz="2800" dirty="0">
                <a:sym typeface="Wingdings" panose="05000000000000000000" pitchFamily="2" charset="2"/>
              </a:rPr>
            </a:br>
            <a:r>
              <a:rPr lang="en-US" sz="2800" dirty="0">
                <a:sym typeface="Wingdings" panose="05000000000000000000" pitchFamily="2" charset="2"/>
              </a:rPr>
              <a:t>Al</a:t>
            </a:r>
            <a:r>
              <a:rPr lang="en-US" sz="2800" baseline="30000" dirty="0">
                <a:sym typeface="Wingdings" panose="05000000000000000000" pitchFamily="2" charset="2"/>
              </a:rPr>
              <a:t>3+</a:t>
            </a:r>
            <a:r>
              <a:rPr lang="en-US" sz="2800" dirty="0">
                <a:sym typeface="Wingdings" panose="05000000000000000000" pitchFamily="2" charset="2"/>
              </a:rPr>
              <a:t>  “</a:t>
            </a:r>
            <a:r>
              <a:rPr lang="en-US" sz="2800" dirty="0">
                <a:solidFill>
                  <a:srgbClr val="FFFF00"/>
                </a:solidFill>
                <a:sym typeface="Wingdings" panose="05000000000000000000" pitchFamily="2" charset="2"/>
              </a:rPr>
              <a:t>aluminum</a:t>
            </a:r>
            <a:r>
              <a:rPr lang="en-US" sz="2800" dirty="0">
                <a:sym typeface="Wingdings" panose="05000000000000000000" pitchFamily="2" charset="2"/>
              </a:rPr>
              <a:t>”</a:t>
            </a:r>
          </a:p>
          <a:p>
            <a:pPr marL="0" indent="0">
              <a:buNone/>
            </a:pPr>
            <a:endParaRPr lang="en-US" dirty="0"/>
          </a:p>
        </p:txBody>
      </p:sp>
    </p:spTree>
    <p:extLst>
      <p:ext uri="{BB962C8B-B14F-4D97-AF65-F5344CB8AC3E}">
        <p14:creationId xmlns:p14="http://schemas.microsoft.com/office/powerpoint/2010/main" val="3043227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02BA-4149-FE49-3AE1-FD85C41C3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2D068-2713-B3F8-1835-B06D00E83EF9}"/>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FC96D4A2-E2A8-81B8-8B98-31C1DE298419}"/>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pPr marL="0" indent="0">
              <a:buNone/>
            </a:pPr>
            <a:r>
              <a:rPr lang="en-US" sz="2800" dirty="0">
                <a:solidFill>
                  <a:schemeClr val="accent1">
                    <a:lumMod val="60000"/>
                    <a:lumOff val="40000"/>
                  </a:schemeClr>
                </a:solidFill>
              </a:rPr>
              <a:t>Type II cations</a:t>
            </a:r>
            <a:r>
              <a:rPr lang="en-US" sz="2800" dirty="0"/>
              <a:t>: charge of element will vary</a:t>
            </a:r>
            <a:br>
              <a:rPr lang="en-US" sz="2800" dirty="0"/>
            </a:br>
            <a:r>
              <a:rPr lang="en-US" sz="2800" dirty="0"/>
              <a:t>use the Stock system</a:t>
            </a:r>
          </a:p>
          <a:p>
            <a:pPr marL="0" indent="0">
              <a:buNone/>
            </a:pPr>
            <a:endParaRPr lang="en-US" dirty="0"/>
          </a:p>
        </p:txBody>
      </p:sp>
      <p:pic>
        <p:nvPicPr>
          <p:cNvPr id="8" name="Picture 7">
            <a:extLst>
              <a:ext uri="{FF2B5EF4-FFF2-40B4-BE49-F238E27FC236}">
                <a16:creationId xmlns:a16="http://schemas.microsoft.com/office/drawing/2014/main" id="{75B05860-D0CD-7B35-9DFE-E1B62B497DB5}"/>
              </a:ext>
            </a:extLst>
          </p:cNvPr>
          <p:cNvPicPr>
            <a:picLocks noChangeAspect="1"/>
          </p:cNvPicPr>
          <p:nvPr/>
        </p:nvPicPr>
        <p:blipFill>
          <a:blip r:embed="rId2"/>
          <a:stretch>
            <a:fillRect/>
          </a:stretch>
        </p:blipFill>
        <p:spPr>
          <a:xfrm>
            <a:off x="848314" y="2742380"/>
            <a:ext cx="7593527" cy="3751832"/>
          </a:xfrm>
          <a:prstGeom prst="rect">
            <a:avLst/>
          </a:prstGeom>
        </p:spPr>
      </p:pic>
    </p:spTree>
    <p:extLst>
      <p:ext uri="{BB962C8B-B14F-4D97-AF65-F5344CB8AC3E}">
        <p14:creationId xmlns:p14="http://schemas.microsoft.com/office/powerpoint/2010/main" val="14285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A13B-B216-C28E-E7EA-06BE5C399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23BEB-FBD1-9785-3D8B-7BAFB55C8DA4}"/>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BD9528BD-8053-B6FE-F5B7-1148612099D2}"/>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pPr marL="0" indent="0">
              <a:buNone/>
            </a:pPr>
            <a:r>
              <a:rPr lang="en-US" dirty="0"/>
              <a:t>Monoatomic Anions</a:t>
            </a:r>
          </a:p>
          <a:p>
            <a:pPr marL="0" indent="0">
              <a:buNone/>
            </a:pPr>
            <a:endParaRPr lang="en-US" dirty="0"/>
          </a:p>
        </p:txBody>
      </p:sp>
      <p:pic>
        <p:nvPicPr>
          <p:cNvPr id="5" name="Picture 4">
            <a:extLst>
              <a:ext uri="{FF2B5EF4-FFF2-40B4-BE49-F238E27FC236}">
                <a16:creationId xmlns:a16="http://schemas.microsoft.com/office/drawing/2014/main" id="{F65C6D27-BE10-D2DC-EFA9-D38F352771AC}"/>
              </a:ext>
            </a:extLst>
          </p:cNvPr>
          <p:cNvPicPr>
            <a:picLocks noChangeAspect="1"/>
          </p:cNvPicPr>
          <p:nvPr/>
        </p:nvPicPr>
        <p:blipFill>
          <a:blip r:embed="rId2"/>
          <a:stretch>
            <a:fillRect/>
          </a:stretch>
        </p:blipFill>
        <p:spPr>
          <a:xfrm>
            <a:off x="1261600" y="2484192"/>
            <a:ext cx="6620799" cy="3515216"/>
          </a:xfrm>
          <a:prstGeom prst="rect">
            <a:avLst/>
          </a:prstGeom>
        </p:spPr>
      </p:pic>
    </p:spTree>
    <p:extLst>
      <p:ext uri="{BB962C8B-B14F-4D97-AF65-F5344CB8AC3E}">
        <p14:creationId xmlns:p14="http://schemas.microsoft.com/office/powerpoint/2010/main" val="345699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4D95-9EC5-66C4-4C63-9B186C181FC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F57D68-7588-5172-139D-4B7291F052C1}"/>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Binary ionic compounds</a:t>
            </a:r>
          </a:p>
          <a:p>
            <a:pPr marL="0" indent="0">
              <a:buNone/>
            </a:pPr>
            <a:r>
              <a:rPr lang="en-US" dirty="0"/>
              <a:t>Combine Type I monoatomic cation name with monoatomic anion</a:t>
            </a:r>
          </a:p>
          <a:p>
            <a:pPr marL="0" indent="0">
              <a:buNone/>
            </a:pPr>
            <a:endParaRPr lang="en-US" dirty="0"/>
          </a:p>
        </p:txBody>
      </p:sp>
      <p:sp>
        <p:nvSpPr>
          <p:cNvPr id="2" name="Title 1">
            <a:extLst>
              <a:ext uri="{FF2B5EF4-FFF2-40B4-BE49-F238E27FC236}">
                <a16:creationId xmlns:a16="http://schemas.microsoft.com/office/drawing/2014/main" id="{0CBCC433-726F-A3E0-1781-4DA61688F7B4}"/>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pic>
        <p:nvPicPr>
          <p:cNvPr id="6" name="Picture 5">
            <a:extLst>
              <a:ext uri="{FF2B5EF4-FFF2-40B4-BE49-F238E27FC236}">
                <a16:creationId xmlns:a16="http://schemas.microsoft.com/office/drawing/2014/main" id="{4A20FA2B-A8D9-85B7-DECD-4C1A37BCC2D1}"/>
              </a:ext>
            </a:extLst>
          </p:cNvPr>
          <p:cNvPicPr>
            <a:picLocks noChangeAspect="1"/>
          </p:cNvPicPr>
          <p:nvPr/>
        </p:nvPicPr>
        <p:blipFill>
          <a:blip r:embed="rId2"/>
          <a:stretch>
            <a:fillRect/>
          </a:stretch>
        </p:blipFill>
        <p:spPr>
          <a:xfrm>
            <a:off x="2175163" y="2682878"/>
            <a:ext cx="4629669" cy="3953025"/>
          </a:xfrm>
          <a:prstGeom prst="rect">
            <a:avLst/>
          </a:prstGeom>
        </p:spPr>
      </p:pic>
    </p:spTree>
    <p:extLst>
      <p:ext uri="{BB962C8B-B14F-4D97-AF65-F5344CB8AC3E}">
        <p14:creationId xmlns:p14="http://schemas.microsoft.com/office/powerpoint/2010/main" val="38837880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6155-C802-7ED5-3174-51D400DBB48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F4AEDF-685F-FF85-5E73-68C50077F6CA}"/>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Binary ionic compounds</a:t>
            </a:r>
          </a:p>
          <a:p>
            <a:pPr marL="0" indent="0">
              <a:buNone/>
            </a:pPr>
            <a:r>
              <a:rPr lang="en-US" dirty="0"/>
              <a:t>Combine Type I monoatomic cation name with monoatomic anion</a:t>
            </a:r>
          </a:p>
          <a:p>
            <a:pPr marL="0" indent="0">
              <a:buNone/>
            </a:pPr>
            <a:endParaRPr lang="en-US" dirty="0"/>
          </a:p>
        </p:txBody>
      </p:sp>
      <p:sp>
        <p:nvSpPr>
          <p:cNvPr id="2" name="Title 1">
            <a:extLst>
              <a:ext uri="{FF2B5EF4-FFF2-40B4-BE49-F238E27FC236}">
                <a16:creationId xmlns:a16="http://schemas.microsoft.com/office/drawing/2014/main" id="{C49E1412-6A0D-A64F-1270-DB96080EB58D}"/>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pic>
        <p:nvPicPr>
          <p:cNvPr id="6" name="Picture 5">
            <a:extLst>
              <a:ext uri="{FF2B5EF4-FFF2-40B4-BE49-F238E27FC236}">
                <a16:creationId xmlns:a16="http://schemas.microsoft.com/office/drawing/2014/main" id="{8D9DE70A-69B7-5BCF-4633-4858E5B5F1FC}"/>
              </a:ext>
            </a:extLst>
          </p:cNvPr>
          <p:cNvPicPr>
            <a:picLocks noChangeAspect="1"/>
          </p:cNvPicPr>
          <p:nvPr/>
        </p:nvPicPr>
        <p:blipFill>
          <a:blip r:embed="rId2"/>
          <a:stretch>
            <a:fillRect/>
          </a:stretch>
        </p:blipFill>
        <p:spPr>
          <a:xfrm>
            <a:off x="2175163" y="2682878"/>
            <a:ext cx="4629669" cy="3953025"/>
          </a:xfrm>
          <a:prstGeom prst="rect">
            <a:avLst/>
          </a:prstGeom>
        </p:spPr>
      </p:pic>
    </p:spTree>
    <p:extLst>
      <p:ext uri="{BB962C8B-B14F-4D97-AF65-F5344CB8AC3E}">
        <p14:creationId xmlns:p14="http://schemas.microsoft.com/office/powerpoint/2010/main" val="1954056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4CBF-5F1F-2A83-B2D2-047A6B7F9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32E09-5597-70D6-DC2A-F34B372068B1}"/>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2DAA6A22-96AC-9158-39D5-D7D6605C3A6A}"/>
              </a:ext>
            </a:extLst>
          </p:cNvPr>
          <p:cNvSpPr>
            <a:spLocks noGrp="1"/>
          </p:cNvSpPr>
          <p:nvPr>
            <p:ph idx="1"/>
          </p:nvPr>
        </p:nvSpPr>
        <p:spPr/>
        <p:txBody>
          <a:bodyPr/>
          <a:lstStyle/>
          <a:p>
            <a:r>
              <a:rPr lang="en-US" dirty="0"/>
              <a:t>Combine Type II cation name using Stock roman numerals with the anion name</a:t>
            </a:r>
          </a:p>
        </p:txBody>
      </p:sp>
      <p:pic>
        <p:nvPicPr>
          <p:cNvPr id="7" name="Picture 6">
            <a:extLst>
              <a:ext uri="{FF2B5EF4-FFF2-40B4-BE49-F238E27FC236}">
                <a16:creationId xmlns:a16="http://schemas.microsoft.com/office/drawing/2014/main" id="{61D4F80D-010E-DCEF-0A21-A4B6EBA04A37}"/>
              </a:ext>
            </a:extLst>
          </p:cNvPr>
          <p:cNvPicPr>
            <a:picLocks noChangeAspect="1"/>
          </p:cNvPicPr>
          <p:nvPr/>
        </p:nvPicPr>
        <p:blipFill>
          <a:blip r:embed="rId2"/>
          <a:stretch>
            <a:fillRect/>
          </a:stretch>
        </p:blipFill>
        <p:spPr>
          <a:xfrm>
            <a:off x="825749" y="2432327"/>
            <a:ext cx="7723414" cy="3733106"/>
          </a:xfrm>
          <a:prstGeom prst="rect">
            <a:avLst/>
          </a:prstGeom>
        </p:spPr>
      </p:pic>
    </p:spTree>
    <p:extLst>
      <p:ext uri="{BB962C8B-B14F-4D97-AF65-F5344CB8AC3E}">
        <p14:creationId xmlns:p14="http://schemas.microsoft.com/office/powerpoint/2010/main" val="134633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B6CB2-5526-26EA-110E-3DFF86942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4471B-1972-A597-02EC-988E0AD33A84}"/>
              </a:ext>
            </a:extLst>
          </p:cNvPr>
          <p:cNvSpPr>
            <a:spLocks noGrp="1"/>
          </p:cNvSpPr>
          <p:nvPr>
            <p:ph type="title"/>
          </p:nvPr>
        </p:nvSpPr>
        <p:spPr>
          <a:xfrm>
            <a:off x="355599" y="203119"/>
            <a:ext cx="8421512" cy="584775"/>
          </a:xfrm>
        </p:spPr>
        <p:txBody>
          <a:bodyPr/>
          <a:lstStyle/>
          <a:p>
            <a:r>
              <a:rPr lang="en-US" sz="3200" dirty="0"/>
              <a:t>Matter: Properties and Changes Affecting It</a:t>
            </a:r>
          </a:p>
        </p:txBody>
      </p:sp>
      <p:sp>
        <p:nvSpPr>
          <p:cNvPr id="3" name="Content Placeholder 2">
            <a:extLst>
              <a:ext uri="{FF2B5EF4-FFF2-40B4-BE49-F238E27FC236}">
                <a16:creationId xmlns:a16="http://schemas.microsoft.com/office/drawing/2014/main" id="{B8A2222A-EE9C-25D2-1213-749B2160EB61}"/>
              </a:ext>
            </a:extLst>
          </p:cNvPr>
          <p:cNvSpPr>
            <a:spLocks noGrp="1"/>
          </p:cNvSpPr>
          <p:nvPr>
            <p:ph idx="1"/>
          </p:nvPr>
        </p:nvSpPr>
        <p:spPr>
          <a:xfrm>
            <a:off x="372533" y="1066800"/>
            <a:ext cx="8387645" cy="5480755"/>
          </a:xfrm>
        </p:spPr>
        <p:txBody>
          <a:bodyPr/>
          <a:lstStyle/>
          <a:p>
            <a:pPr marL="0" indent="0">
              <a:buNone/>
            </a:pPr>
            <a:r>
              <a:rPr lang="en-US" b="1" i="1" dirty="0">
                <a:solidFill>
                  <a:srgbClr val="CC99FF"/>
                </a:solidFill>
              </a:rPr>
              <a:t>Chemical Property</a:t>
            </a:r>
          </a:p>
          <a:p>
            <a:pPr marL="0" indent="0">
              <a:buNone/>
            </a:pPr>
            <a:r>
              <a:rPr lang="en-US" dirty="0"/>
              <a:t>potential to undergo some chemical change or reaction by virtue of its composition</a:t>
            </a:r>
          </a:p>
          <a:p>
            <a:pPr marL="0" indent="0">
              <a:buNone/>
            </a:pPr>
            <a:endParaRPr lang="en-US" dirty="0"/>
          </a:p>
          <a:p>
            <a:r>
              <a:rPr lang="en-US" dirty="0"/>
              <a:t>Metals like Zn (zinc) reacting with acid</a:t>
            </a:r>
          </a:p>
          <a:p>
            <a:r>
              <a:rPr lang="en-US" dirty="0"/>
              <a:t>Forming oxides in reacting with oxygen</a:t>
            </a:r>
          </a:p>
          <a:p>
            <a:r>
              <a:rPr lang="en-US" dirty="0"/>
              <a:t>This involves substance changing into another substance</a:t>
            </a:r>
          </a:p>
        </p:txBody>
      </p:sp>
    </p:spTree>
    <p:extLst>
      <p:ext uri="{BB962C8B-B14F-4D97-AF65-F5344CB8AC3E}">
        <p14:creationId xmlns:p14="http://schemas.microsoft.com/office/powerpoint/2010/main" val="78696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04D71-8C73-59FD-5EC1-6EB313A1C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A5E40-AE93-1785-910C-332675D85A15}"/>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3950E3BF-1A43-FA39-23BB-096CF67C2086}"/>
              </a:ext>
            </a:extLst>
          </p:cNvPr>
          <p:cNvSpPr>
            <a:spLocks noGrp="1"/>
          </p:cNvSpPr>
          <p:nvPr>
            <p:ph idx="1"/>
          </p:nvPr>
        </p:nvSpPr>
        <p:spPr/>
        <p:txBody>
          <a:bodyPr/>
          <a:lstStyle/>
          <a:p>
            <a:r>
              <a:rPr lang="en-US" dirty="0"/>
              <a:t>Combine polyatomic cation names with polyatomic anion names</a:t>
            </a:r>
          </a:p>
        </p:txBody>
      </p:sp>
      <p:pic>
        <p:nvPicPr>
          <p:cNvPr id="5" name="Picture 4">
            <a:extLst>
              <a:ext uri="{FF2B5EF4-FFF2-40B4-BE49-F238E27FC236}">
                <a16:creationId xmlns:a16="http://schemas.microsoft.com/office/drawing/2014/main" id="{3E47EB12-D698-5DCD-F28E-07EB7CCD579F}"/>
              </a:ext>
            </a:extLst>
          </p:cNvPr>
          <p:cNvPicPr>
            <a:picLocks noChangeAspect="1"/>
          </p:cNvPicPr>
          <p:nvPr/>
        </p:nvPicPr>
        <p:blipFill>
          <a:blip r:embed="rId2"/>
          <a:stretch>
            <a:fillRect/>
          </a:stretch>
        </p:blipFill>
        <p:spPr>
          <a:xfrm>
            <a:off x="2122988" y="2431472"/>
            <a:ext cx="4370423" cy="3956305"/>
          </a:xfrm>
          <a:prstGeom prst="rect">
            <a:avLst/>
          </a:prstGeom>
        </p:spPr>
      </p:pic>
    </p:spTree>
    <p:extLst>
      <p:ext uri="{BB962C8B-B14F-4D97-AF65-F5344CB8AC3E}">
        <p14:creationId xmlns:p14="http://schemas.microsoft.com/office/powerpoint/2010/main" val="327747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9881-F555-312C-4252-6FA9C82C5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0233D-E711-D00B-DC47-E72F475904C0}"/>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61E837FD-99E3-B374-5B7C-82EFDD7E4F72}"/>
              </a:ext>
            </a:extLst>
          </p:cNvPr>
          <p:cNvSpPr>
            <a:spLocks noGrp="1"/>
          </p:cNvSpPr>
          <p:nvPr>
            <p:ph idx="1"/>
          </p:nvPr>
        </p:nvSpPr>
        <p:spPr/>
        <p:txBody>
          <a:bodyPr/>
          <a:lstStyle/>
          <a:p>
            <a:r>
              <a:rPr lang="en-US" dirty="0"/>
              <a:t>Flowchart</a:t>
            </a:r>
          </a:p>
        </p:txBody>
      </p:sp>
      <p:pic>
        <p:nvPicPr>
          <p:cNvPr id="6" name="Picture 5">
            <a:extLst>
              <a:ext uri="{FF2B5EF4-FFF2-40B4-BE49-F238E27FC236}">
                <a16:creationId xmlns:a16="http://schemas.microsoft.com/office/drawing/2014/main" id="{76FDCFB6-D94F-D513-C7D4-A33184BC98E3}"/>
              </a:ext>
            </a:extLst>
          </p:cNvPr>
          <p:cNvPicPr>
            <a:picLocks noChangeAspect="1"/>
          </p:cNvPicPr>
          <p:nvPr/>
        </p:nvPicPr>
        <p:blipFill>
          <a:blip r:embed="rId2"/>
          <a:stretch>
            <a:fillRect/>
          </a:stretch>
        </p:blipFill>
        <p:spPr>
          <a:xfrm>
            <a:off x="789710" y="1962134"/>
            <a:ext cx="7772400" cy="4336264"/>
          </a:xfrm>
          <a:prstGeom prst="rect">
            <a:avLst/>
          </a:prstGeom>
        </p:spPr>
      </p:pic>
    </p:spTree>
    <p:extLst>
      <p:ext uri="{BB962C8B-B14F-4D97-AF65-F5344CB8AC3E}">
        <p14:creationId xmlns:p14="http://schemas.microsoft.com/office/powerpoint/2010/main" val="3993889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A7FE5-48D6-5091-D6DD-B49502785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17638-6107-A818-2F0D-82323DB29AFC}"/>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527530D0-3DDE-31D8-3B32-299076E1A6CC}"/>
              </a:ext>
            </a:extLst>
          </p:cNvPr>
          <p:cNvSpPr>
            <a:spLocks noGrp="1"/>
          </p:cNvSpPr>
          <p:nvPr>
            <p:ph idx="1"/>
          </p:nvPr>
        </p:nvSpPr>
        <p:spPr>
          <a:xfrm>
            <a:off x="349955" y="1061927"/>
            <a:ext cx="8387645" cy="5215465"/>
          </a:xfrm>
        </p:spPr>
        <p:txBody>
          <a:bodyPr/>
          <a:lstStyle/>
          <a:p>
            <a:r>
              <a:rPr lang="en-US" sz="2000" dirty="0"/>
              <a:t>Zn = zinc, Br = bromine </a:t>
            </a:r>
            <a:r>
              <a:rPr lang="en-US" sz="2000" dirty="0">
                <a:sym typeface="Wingdings" panose="05000000000000000000" pitchFamily="2" charset="2"/>
              </a:rPr>
              <a:t> bromide</a:t>
            </a:r>
          </a:p>
          <a:p>
            <a:pPr lvl="1"/>
            <a:r>
              <a:rPr lang="en-US" sz="1800" dirty="0">
                <a:sym typeface="Wingdings" panose="05000000000000000000" pitchFamily="2" charset="2"/>
              </a:rPr>
              <a:t>Zn has only one ion (Zn</a:t>
            </a:r>
            <a:r>
              <a:rPr lang="en-US" sz="1800" baseline="30000" dirty="0">
                <a:sym typeface="Wingdings" panose="05000000000000000000" pitchFamily="2" charset="2"/>
              </a:rPr>
              <a:t>2+</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“zinc bromide”</a:t>
            </a:r>
          </a:p>
          <a:p>
            <a:r>
              <a:rPr lang="en-US" sz="2000" dirty="0"/>
              <a:t>Al = aluminum, O = oxygen </a:t>
            </a:r>
            <a:r>
              <a:rPr lang="en-US" sz="2000" dirty="0">
                <a:sym typeface="Wingdings" panose="05000000000000000000" pitchFamily="2" charset="2"/>
              </a:rPr>
              <a:t> oxide</a:t>
            </a:r>
          </a:p>
          <a:p>
            <a:pPr lvl="1"/>
            <a:r>
              <a:rPr lang="en-US" sz="1800" dirty="0">
                <a:sym typeface="Wingdings" panose="05000000000000000000" pitchFamily="2" charset="2"/>
              </a:rPr>
              <a:t>Al has only one ion (Al</a:t>
            </a:r>
            <a:r>
              <a:rPr lang="en-US" sz="1800" baseline="30000" dirty="0">
                <a:sym typeface="Wingdings" panose="05000000000000000000" pitchFamily="2" charset="2"/>
              </a:rPr>
              <a:t>3+</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“aluminum oxide”</a:t>
            </a:r>
            <a:endParaRPr lang="en-US" sz="1800" dirty="0"/>
          </a:p>
          <a:p>
            <a:r>
              <a:rPr lang="en-US" sz="2000" dirty="0"/>
              <a:t>NH</a:t>
            </a:r>
            <a:r>
              <a:rPr lang="en-US" sz="2000" baseline="-25000" dirty="0"/>
              <a:t>4</a:t>
            </a:r>
            <a:r>
              <a:rPr lang="en-US" sz="2000" baseline="30000" dirty="0"/>
              <a:t>+</a:t>
            </a:r>
            <a:r>
              <a:rPr lang="en-US" sz="2000" dirty="0"/>
              <a:t> = ammonium, PO</a:t>
            </a:r>
            <a:r>
              <a:rPr lang="en-US" sz="2000" baseline="-25000" dirty="0"/>
              <a:t>4</a:t>
            </a:r>
            <a:r>
              <a:rPr lang="en-US" sz="2000" dirty="0"/>
              <a:t> = phosphate</a:t>
            </a:r>
            <a:endParaRPr lang="en-US" sz="2000" dirty="0">
              <a:sym typeface="Wingdings" panose="05000000000000000000" pitchFamily="2" charset="2"/>
            </a:endParaRPr>
          </a:p>
          <a:p>
            <a:pPr lvl="1"/>
            <a:r>
              <a:rPr lang="en-US" sz="1800" dirty="0">
                <a:sym typeface="Wingdings" panose="05000000000000000000" pitchFamily="2" charset="2"/>
              </a:rPr>
              <a:t>Only one charge state for each</a:t>
            </a:r>
          </a:p>
          <a:p>
            <a:pPr marL="231775" lvl="1" indent="0">
              <a:buNone/>
            </a:pPr>
            <a:r>
              <a:rPr lang="en-US" sz="1800" dirty="0">
                <a:sym typeface="Wingdings" panose="05000000000000000000" pitchFamily="2" charset="2"/>
              </a:rPr>
              <a:t>“ammonium phosphate” (not “</a:t>
            </a:r>
            <a:r>
              <a:rPr lang="en-US" sz="1800" dirty="0" err="1">
                <a:sym typeface="Wingdings" panose="05000000000000000000" pitchFamily="2" charset="2"/>
              </a:rPr>
              <a:t>triammonium</a:t>
            </a:r>
            <a:r>
              <a:rPr lang="en-US" sz="1800" dirty="0">
                <a:sym typeface="Wingdings" panose="05000000000000000000" pitchFamily="2" charset="2"/>
              </a:rPr>
              <a:t> phosphate”)</a:t>
            </a:r>
            <a:endParaRPr lang="en-US" sz="1800" dirty="0"/>
          </a:p>
          <a:p>
            <a:r>
              <a:rPr lang="en-US" sz="2000" dirty="0"/>
              <a:t>Au = gold, F = fluorine </a:t>
            </a:r>
            <a:r>
              <a:rPr lang="en-US" sz="2000" dirty="0">
                <a:sym typeface="Wingdings" panose="05000000000000000000" pitchFamily="2" charset="2"/>
              </a:rPr>
              <a:t> fluoride</a:t>
            </a:r>
          </a:p>
          <a:p>
            <a:pPr lvl="1"/>
            <a:r>
              <a:rPr lang="en-US" sz="1800" dirty="0">
                <a:sym typeface="Wingdings" panose="05000000000000000000" pitchFamily="2" charset="2"/>
              </a:rPr>
              <a:t>Gold has multiple charge states</a:t>
            </a:r>
          </a:p>
          <a:p>
            <a:pPr marL="231775" lvl="1" indent="0">
              <a:buNone/>
            </a:pPr>
            <a:r>
              <a:rPr lang="en-US" sz="1800" dirty="0">
                <a:sym typeface="Wingdings" panose="05000000000000000000" pitchFamily="2" charset="2"/>
              </a:rPr>
              <a:t>“gold(III) fluoride”</a:t>
            </a:r>
            <a:endParaRPr lang="en-US" sz="1800" dirty="0"/>
          </a:p>
          <a:p>
            <a:r>
              <a:rPr lang="en-US" sz="2000" dirty="0"/>
              <a:t>Ag = silver, F = fluorine </a:t>
            </a:r>
            <a:r>
              <a:rPr lang="en-US" sz="2000" dirty="0">
                <a:sym typeface="Wingdings" panose="05000000000000000000" pitchFamily="2" charset="2"/>
              </a:rPr>
              <a:t> fluoride</a:t>
            </a:r>
          </a:p>
          <a:p>
            <a:pPr lvl="1"/>
            <a:r>
              <a:rPr lang="en-US" sz="1800" dirty="0">
                <a:sym typeface="Wingdings" panose="05000000000000000000" pitchFamily="2" charset="2"/>
              </a:rPr>
              <a:t>Ag has only one ion (Ag</a:t>
            </a:r>
            <a:r>
              <a:rPr lang="en-US" sz="1800" baseline="30000" dirty="0">
                <a:sym typeface="Wingdings" panose="05000000000000000000" pitchFamily="2" charset="2"/>
              </a:rPr>
              <a:t>+</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“silver fluoride”</a:t>
            </a:r>
            <a:endParaRPr lang="en-US" sz="1800" dirty="0"/>
          </a:p>
          <a:p>
            <a:pPr marL="231775" lvl="1" indent="0">
              <a:buNone/>
            </a:pPr>
            <a:endParaRPr lang="en-US" dirty="0"/>
          </a:p>
        </p:txBody>
      </p:sp>
      <p:pic>
        <p:nvPicPr>
          <p:cNvPr id="5" name="Picture 4">
            <a:extLst>
              <a:ext uri="{FF2B5EF4-FFF2-40B4-BE49-F238E27FC236}">
                <a16:creationId xmlns:a16="http://schemas.microsoft.com/office/drawing/2014/main" id="{B11CAC4C-5D3A-96B3-DD4B-5DBA2172AC6D}"/>
              </a:ext>
            </a:extLst>
          </p:cNvPr>
          <p:cNvPicPr>
            <a:picLocks noChangeAspect="1"/>
          </p:cNvPicPr>
          <p:nvPr/>
        </p:nvPicPr>
        <p:blipFill>
          <a:blip r:embed="rId2"/>
          <a:stretch>
            <a:fillRect/>
          </a:stretch>
        </p:blipFill>
        <p:spPr>
          <a:xfrm>
            <a:off x="6889061" y="1161479"/>
            <a:ext cx="1600423" cy="1971950"/>
          </a:xfrm>
          <a:prstGeom prst="rect">
            <a:avLst/>
          </a:prstGeom>
        </p:spPr>
      </p:pic>
    </p:spTree>
    <p:extLst>
      <p:ext uri="{BB962C8B-B14F-4D97-AF65-F5344CB8AC3E}">
        <p14:creationId xmlns:p14="http://schemas.microsoft.com/office/powerpoint/2010/main" val="11266561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6514-6BE6-9F6B-F95E-4D5239287674}"/>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32EC305D-7717-F3FC-BD85-25FE9E4607C4}"/>
              </a:ext>
            </a:extLst>
          </p:cNvPr>
          <p:cNvSpPr>
            <a:spLocks noGrp="1"/>
          </p:cNvSpPr>
          <p:nvPr>
            <p:ph idx="1"/>
          </p:nvPr>
        </p:nvSpPr>
        <p:spPr/>
        <p:txBody>
          <a:bodyPr/>
          <a:lstStyle/>
          <a:p>
            <a:r>
              <a:rPr lang="en-US" dirty="0">
                <a:solidFill>
                  <a:srgbClr val="00FF00"/>
                </a:solidFill>
              </a:rPr>
              <a:t>Molecular compounds </a:t>
            </a:r>
            <a:r>
              <a:rPr lang="en-US" dirty="0"/>
              <a:t>are inorganic compounds that take form of discrete </a:t>
            </a:r>
            <a:r>
              <a:rPr lang="en-US" b="1" dirty="0"/>
              <a:t>molecules</a:t>
            </a:r>
            <a:endParaRPr lang="en-US" dirty="0"/>
          </a:p>
          <a:p>
            <a:pPr lvl="1"/>
            <a:r>
              <a:rPr lang="en-US" dirty="0"/>
              <a:t>The bonds are </a:t>
            </a:r>
            <a:r>
              <a:rPr lang="en-US" dirty="0">
                <a:solidFill>
                  <a:schemeClr val="accent1">
                    <a:lumMod val="60000"/>
                    <a:lumOff val="40000"/>
                  </a:schemeClr>
                </a:solidFill>
              </a:rPr>
              <a:t>shared</a:t>
            </a:r>
            <a:r>
              <a:rPr lang="en-US" dirty="0"/>
              <a:t> between atoms (not ionic)</a:t>
            </a:r>
          </a:p>
          <a:p>
            <a:pPr lvl="1"/>
            <a:r>
              <a:rPr lang="en-US" dirty="0"/>
              <a:t>Shared bonds are </a:t>
            </a:r>
            <a:r>
              <a:rPr lang="en-US" dirty="0">
                <a:solidFill>
                  <a:srgbClr val="00FF00"/>
                </a:solidFill>
              </a:rPr>
              <a:t>covalent</a:t>
            </a:r>
            <a:r>
              <a:rPr lang="en-US" dirty="0"/>
              <a:t> bonds</a:t>
            </a:r>
          </a:p>
          <a:p>
            <a:pPr lvl="1"/>
            <a:endParaRPr lang="en-US" dirty="0"/>
          </a:p>
          <a:p>
            <a:pPr lvl="1"/>
            <a:r>
              <a:rPr lang="en-US" dirty="0"/>
              <a:t>In carbon dioxide, the bond between the central carbon and two oxygen atoms on either side are shared (no “ionic character”)</a:t>
            </a:r>
          </a:p>
          <a:p>
            <a:pPr lvl="1"/>
            <a:endParaRPr lang="en-US" dirty="0"/>
          </a:p>
        </p:txBody>
      </p:sp>
      <p:pic>
        <p:nvPicPr>
          <p:cNvPr id="6" name="Picture 5">
            <a:extLst>
              <a:ext uri="{FF2B5EF4-FFF2-40B4-BE49-F238E27FC236}">
                <a16:creationId xmlns:a16="http://schemas.microsoft.com/office/drawing/2014/main" id="{B9C42D9E-F2A9-C2F3-71D0-8232B659B317}"/>
              </a:ext>
            </a:extLst>
          </p:cNvPr>
          <p:cNvPicPr>
            <a:picLocks noChangeAspect="1"/>
          </p:cNvPicPr>
          <p:nvPr/>
        </p:nvPicPr>
        <p:blipFill>
          <a:blip r:embed="rId2"/>
          <a:stretch>
            <a:fillRect/>
          </a:stretch>
        </p:blipFill>
        <p:spPr>
          <a:xfrm>
            <a:off x="1939636" y="4564792"/>
            <a:ext cx="5522352" cy="1922235"/>
          </a:xfrm>
          <a:prstGeom prst="rect">
            <a:avLst/>
          </a:prstGeom>
        </p:spPr>
      </p:pic>
    </p:spTree>
    <p:extLst>
      <p:ext uri="{BB962C8B-B14F-4D97-AF65-F5344CB8AC3E}">
        <p14:creationId xmlns:p14="http://schemas.microsoft.com/office/powerpoint/2010/main" val="13700390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C43C6-B677-30F6-0378-603902498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E8828-17AA-338F-8A1E-80C8D4F81E81}"/>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EAB7136E-E226-17CC-9EE4-B1EB34D09A99}"/>
              </a:ext>
            </a:extLst>
          </p:cNvPr>
          <p:cNvSpPr>
            <a:spLocks noGrp="1"/>
          </p:cNvSpPr>
          <p:nvPr>
            <p:ph idx="1"/>
          </p:nvPr>
        </p:nvSpPr>
        <p:spPr/>
        <p:txBody>
          <a:bodyPr/>
          <a:lstStyle/>
          <a:p>
            <a:r>
              <a:rPr lang="en-US" dirty="0"/>
              <a:t>Binary Molecular Compounds</a:t>
            </a:r>
          </a:p>
          <a:p>
            <a:r>
              <a:rPr lang="en-US" dirty="0"/>
              <a:t>1</a:t>
            </a:r>
            <a:r>
              <a:rPr lang="en-US" baseline="30000" dirty="0"/>
              <a:t>st</a:t>
            </a:r>
            <a:r>
              <a:rPr lang="en-US" dirty="0"/>
              <a:t> element: name of element</a:t>
            </a:r>
          </a:p>
          <a:p>
            <a:r>
              <a:rPr lang="en-US" dirty="0"/>
              <a:t>2</a:t>
            </a:r>
            <a:r>
              <a:rPr lang="en-US" baseline="30000" dirty="0"/>
              <a:t>nd</a:t>
            </a:r>
            <a:r>
              <a:rPr lang="en-US" dirty="0"/>
              <a:t> element: stem of element name + </a:t>
            </a:r>
            <a:r>
              <a:rPr lang="en-US" b="1" dirty="0">
                <a:solidFill>
                  <a:srgbClr val="00FF00"/>
                </a:solidFill>
              </a:rPr>
              <a:t>-ide</a:t>
            </a:r>
          </a:p>
          <a:p>
            <a:r>
              <a:rPr lang="en-US" dirty="0"/>
              <a:t>Prefixes: apply numerical prefixes to both elements</a:t>
            </a:r>
          </a:p>
        </p:txBody>
      </p:sp>
      <p:pic>
        <p:nvPicPr>
          <p:cNvPr id="5" name="Picture 4">
            <a:extLst>
              <a:ext uri="{FF2B5EF4-FFF2-40B4-BE49-F238E27FC236}">
                <a16:creationId xmlns:a16="http://schemas.microsoft.com/office/drawing/2014/main" id="{449CF4CA-46CB-B869-6484-638D4F04C7E9}"/>
              </a:ext>
            </a:extLst>
          </p:cNvPr>
          <p:cNvPicPr>
            <a:picLocks noChangeAspect="1"/>
          </p:cNvPicPr>
          <p:nvPr/>
        </p:nvPicPr>
        <p:blipFill>
          <a:blip r:embed="rId2"/>
          <a:stretch>
            <a:fillRect/>
          </a:stretch>
        </p:blipFill>
        <p:spPr>
          <a:xfrm>
            <a:off x="5304256" y="3526996"/>
            <a:ext cx="3146643" cy="2861188"/>
          </a:xfrm>
          <a:prstGeom prst="rect">
            <a:avLst/>
          </a:prstGeom>
        </p:spPr>
      </p:pic>
      <p:pic>
        <p:nvPicPr>
          <p:cNvPr id="6" name="Picture 5">
            <a:extLst>
              <a:ext uri="{FF2B5EF4-FFF2-40B4-BE49-F238E27FC236}">
                <a16:creationId xmlns:a16="http://schemas.microsoft.com/office/drawing/2014/main" id="{35BF1C9A-F86F-9FF0-3A10-C063CAFD0532}"/>
              </a:ext>
            </a:extLst>
          </p:cNvPr>
          <p:cNvPicPr>
            <a:picLocks noChangeAspect="1"/>
          </p:cNvPicPr>
          <p:nvPr/>
        </p:nvPicPr>
        <p:blipFill>
          <a:blip r:embed="rId3"/>
          <a:stretch>
            <a:fillRect/>
          </a:stretch>
        </p:blipFill>
        <p:spPr>
          <a:xfrm>
            <a:off x="285594" y="3627680"/>
            <a:ext cx="4709383" cy="3057180"/>
          </a:xfrm>
          <a:prstGeom prst="rect">
            <a:avLst/>
          </a:prstGeom>
        </p:spPr>
      </p:pic>
    </p:spTree>
    <p:extLst>
      <p:ext uri="{BB962C8B-B14F-4D97-AF65-F5344CB8AC3E}">
        <p14:creationId xmlns:p14="http://schemas.microsoft.com/office/powerpoint/2010/main" val="7264412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1196F-3E10-D739-A686-3BC473B88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78EE1-0B99-6DDA-1756-5578FA2CC76D}"/>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09A01B82-7917-C803-3F8B-10235F6100CF}"/>
              </a:ext>
            </a:extLst>
          </p:cNvPr>
          <p:cNvSpPr>
            <a:spLocks noGrp="1"/>
          </p:cNvSpPr>
          <p:nvPr>
            <p:ph idx="1"/>
          </p:nvPr>
        </p:nvSpPr>
        <p:spPr/>
        <p:txBody>
          <a:bodyPr/>
          <a:lstStyle/>
          <a:p>
            <a:pPr marL="0" indent="0">
              <a:buNone/>
            </a:pPr>
            <a:r>
              <a:rPr lang="en-US" dirty="0">
                <a:solidFill>
                  <a:schemeClr val="accent1">
                    <a:lumMod val="60000"/>
                    <a:lumOff val="40000"/>
                  </a:schemeClr>
                </a:solidFill>
              </a:rPr>
              <a:t>Common Name Compounds</a:t>
            </a:r>
          </a:p>
          <a:p>
            <a:endParaRPr lang="en-US" dirty="0"/>
          </a:p>
          <a:p>
            <a:pPr marL="0" indent="0">
              <a:buNone/>
            </a:pPr>
            <a:r>
              <a:rPr lang="en-US" dirty="0"/>
              <a:t>A systematic name not really used</a:t>
            </a:r>
          </a:p>
          <a:p>
            <a:endParaRPr lang="en-US" dirty="0"/>
          </a:p>
          <a:p>
            <a:r>
              <a:rPr lang="en-US" dirty="0"/>
              <a:t>H</a:t>
            </a:r>
            <a:r>
              <a:rPr lang="en-US" baseline="-25000" dirty="0"/>
              <a:t>2</a:t>
            </a:r>
            <a:r>
              <a:rPr lang="en-US" dirty="0"/>
              <a:t>O: </a:t>
            </a:r>
            <a:r>
              <a:rPr lang="en-US" dirty="0">
                <a:solidFill>
                  <a:srgbClr val="00FF00"/>
                </a:solidFill>
              </a:rPr>
              <a:t>water</a:t>
            </a:r>
          </a:p>
          <a:p>
            <a:r>
              <a:rPr lang="en-US" dirty="0"/>
              <a:t>NH</a:t>
            </a:r>
            <a:r>
              <a:rPr lang="en-US" baseline="-25000" dirty="0"/>
              <a:t>3</a:t>
            </a:r>
            <a:r>
              <a:rPr lang="en-US" dirty="0"/>
              <a:t>: </a:t>
            </a:r>
            <a:r>
              <a:rPr lang="en-US" dirty="0">
                <a:solidFill>
                  <a:srgbClr val="00FF00"/>
                </a:solidFill>
              </a:rPr>
              <a:t>ammonia</a:t>
            </a:r>
          </a:p>
          <a:p>
            <a:r>
              <a:rPr lang="en-US" dirty="0"/>
              <a:t>CH</a:t>
            </a:r>
            <a:r>
              <a:rPr lang="en-US" baseline="-25000" dirty="0"/>
              <a:t>4</a:t>
            </a:r>
            <a:r>
              <a:rPr lang="en-US" dirty="0"/>
              <a:t>: </a:t>
            </a:r>
            <a:r>
              <a:rPr lang="en-US" dirty="0">
                <a:solidFill>
                  <a:srgbClr val="00FF00"/>
                </a:solidFill>
              </a:rPr>
              <a:t>methane</a:t>
            </a:r>
          </a:p>
          <a:p>
            <a:r>
              <a:rPr lang="en-US" dirty="0"/>
              <a:t>H</a:t>
            </a:r>
            <a:r>
              <a:rPr lang="en-US" baseline="-25000" dirty="0"/>
              <a:t>2</a:t>
            </a:r>
            <a:r>
              <a:rPr lang="en-US" dirty="0"/>
              <a:t>O</a:t>
            </a:r>
            <a:r>
              <a:rPr lang="en-US" baseline="-25000" dirty="0"/>
              <a:t>2</a:t>
            </a:r>
            <a:r>
              <a:rPr lang="en-US" dirty="0"/>
              <a:t>: </a:t>
            </a:r>
            <a:r>
              <a:rPr lang="en-US" dirty="0">
                <a:solidFill>
                  <a:srgbClr val="00FF00"/>
                </a:solidFill>
              </a:rPr>
              <a:t>hydrogen</a:t>
            </a:r>
            <a:r>
              <a:rPr lang="en-US" dirty="0"/>
              <a:t> </a:t>
            </a:r>
            <a:r>
              <a:rPr lang="en-US" dirty="0">
                <a:solidFill>
                  <a:srgbClr val="00FF00"/>
                </a:solidFill>
              </a:rPr>
              <a:t>peroxide</a:t>
            </a:r>
          </a:p>
          <a:p>
            <a:endParaRPr lang="en-US" dirty="0"/>
          </a:p>
        </p:txBody>
      </p:sp>
    </p:spTree>
    <p:extLst>
      <p:ext uri="{BB962C8B-B14F-4D97-AF65-F5344CB8AC3E}">
        <p14:creationId xmlns:p14="http://schemas.microsoft.com/office/powerpoint/2010/main" val="1804803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513D-8846-E531-362F-DF6957A2B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6B7D2-0DDE-AC11-0562-29F9FA63593C}"/>
              </a:ext>
            </a:extLst>
          </p:cNvPr>
          <p:cNvSpPr>
            <a:spLocks noGrp="1"/>
          </p:cNvSpPr>
          <p:nvPr>
            <p:ph type="title"/>
          </p:nvPr>
        </p:nvSpPr>
        <p:spPr/>
        <p:txBody>
          <a:bodyPr/>
          <a:lstStyle/>
          <a:p>
            <a:r>
              <a:rPr lang="en-US" dirty="0"/>
              <a:t>Acid Naming: Binary Acids</a:t>
            </a:r>
          </a:p>
        </p:txBody>
      </p:sp>
      <p:sp>
        <p:nvSpPr>
          <p:cNvPr id="3" name="Content Placeholder 2">
            <a:extLst>
              <a:ext uri="{FF2B5EF4-FFF2-40B4-BE49-F238E27FC236}">
                <a16:creationId xmlns:a16="http://schemas.microsoft.com/office/drawing/2014/main" id="{214C6DE2-E668-995E-48FF-27A4241F0D93}"/>
              </a:ext>
            </a:extLst>
          </p:cNvPr>
          <p:cNvSpPr>
            <a:spLocks noGrp="1"/>
          </p:cNvSpPr>
          <p:nvPr>
            <p:ph idx="1"/>
          </p:nvPr>
        </p:nvSpPr>
        <p:spPr>
          <a:xfrm>
            <a:off x="297470" y="1278747"/>
            <a:ext cx="8387645" cy="5215465"/>
          </a:xfrm>
        </p:spPr>
        <p:txBody>
          <a:bodyPr/>
          <a:lstStyle/>
          <a:p>
            <a:r>
              <a:rPr lang="en-US" dirty="0"/>
              <a:t>All acids contain hydrogen: the H</a:t>
            </a:r>
            <a:r>
              <a:rPr lang="en-US" baseline="30000" dirty="0"/>
              <a:t>+</a:t>
            </a:r>
            <a:r>
              <a:rPr lang="en-US" dirty="0"/>
              <a:t> ion, which is just a proton!, is what makes (protic) acids </a:t>
            </a:r>
            <a:r>
              <a:rPr lang="en-US" b="1" i="1" dirty="0" err="1"/>
              <a:t>acids</a:t>
            </a:r>
            <a:r>
              <a:rPr lang="en-US" b="1" i="1" dirty="0"/>
              <a:t>.</a:t>
            </a:r>
          </a:p>
          <a:p>
            <a:r>
              <a:rPr lang="en-US" dirty="0"/>
              <a:t>Acids put in water release these H</a:t>
            </a:r>
            <a:r>
              <a:rPr lang="en-US" baseline="30000" dirty="0"/>
              <a:t>+</a:t>
            </a:r>
            <a:r>
              <a:rPr lang="en-US" dirty="0"/>
              <a:t> ions</a:t>
            </a:r>
          </a:p>
          <a:p>
            <a:pPr marL="0" indent="0">
              <a:spcBef>
                <a:spcPts val="1800"/>
              </a:spcBef>
              <a:buNone/>
            </a:pPr>
            <a:r>
              <a:rPr lang="en-US" b="1" i="1" dirty="0"/>
              <a:t>Binary acid</a:t>
            </a:r>
          </a:p>
          <a:p>
            <a:r>
              <a:rPr lang="en-US" b="1" i="1" dirty="0">
                <a:solidFill>
                  <a:srgbClr val="00FF00"/>
                </a:solidFill>
              </a:rPr>
              <a:t>Hydro-</a:t>
            </a:r>
            <a:r>
              <a:rPr lang="en-US" dirty="0"/>
              <a:t> + </a:t>
            </a:r>
            <a:r>
              <a:rPr lang="en-US" dirty="0">
                <a:solidFill>
                  <a:srgbClr val="FFC000"/>
                </a:solidFill>
              </a:rPr>
              <a:t>base name of non-metal </a:t>
            </a:r>
            <a:r>
              <a:rPr lang="en-US" dirty="0"/>
              <a:t>+ </a:t>
            </a:r>
            <a:r>
              <a:rPr lang="en-US" b="1" i="1" dirty="0">
                <a:solidFill>
                  <a:srgbClr val="00FF00"/>
                </a:solidFill>
              </a:rPr>
              <a:t>-</a:t>
            </a:r>
            <a:r>
              <a:rPr lang="en-US" b="1" i="1" dirty="0" err="1">
                <a:solidFill>
                  <a:srgbClr val="00FF00"/>
                </a:solidFill>
              </a:rPr>
              <a:t>ic</a:t>
            </a:r>
            <a:r>
              <a:rPr lang="en-US" b="1" i="1" dirty="0">
                <a:solidFill>
                  <a:srgbClr val="00FF00"/>
                </a:solidFill>
              </a:rPr>
              <a:t> acid</a:t>
            </a:r>
          </a:p>
          <a:p>
            <a:pPr>
              <a:spcBef>
                <a:spcPts val="1800"/>
              </a:spcBef>
            </a:pPr>
            <a:r>
              <a:rPr lang="en-US" sz="2200" b="1" i="1" dirty="0">
                <a:solidFill>
                  <a:srgbClr val="00FF00"/>
                </a:solidFill>
              </a:rPr>
              <a:t>Hydro</a:t>
            </a:r>
            <a:r>
              <a:rPr lang="en-US" sz="2200" b="1" dirty="0">
                <a:solidFill>
                  <a:srgbClr val="FFC000"/>
                </a:solidFill>
              </a:rPr>
              <a:t>chlor</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(HCl)</a:t>
            </a:r>
          </a:p>
          <a:p>
            <a:r>
              <a:rPr lang="en-US" sz="2200" b="1" i="1" dirty="0">
                <a:solidFill>
                  <a:srgbClr val="00FF00"/>
                </a:solidFill>
              </a:rPr>
              <a:t>Hydro</a:t>
            </a:r>
            <a:r>
              <a:rPr lang="en-US" sz="2200" b="1" dirty="0">
                <a:solidFill>
                  <a:srgbClr val="FFC000"/>
                </a:solidFill>
              </a:rPr>
              <a:t>fluor</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(HF)</a:t>
            </a:r>
          </a:p>
          <a:p>
            <a:r>
              <a:rPr lang="en-US" sz="2200" b="1" i="1" dirty="0">
                <a:solidFill>
                  <a:srgbClr val="00FF00"/>
                </a:solidFill>
              </a:rPr>
              <a:t>Hydro</a:t>
            </a:r>
            <a:r>
              <a:rPr lang="en-US" sz="2200" b="1" dirty="0">
                <a:solidFill>
                  <a:srgbClr val="FFC000"/>
                </a:solidFill>
              </a:rPr>
              <a:t>brom</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(HBr)</a:t>
            </a:r>
          </a:p>
          <a:p>
            <a:r>
              <a:rPr lang="en-US" sz="2200" b="1" i="1" dirty="0">
                <a:solidFill>
                  <a:srgbClr val="00FF00"/>
                </a:solidFill>
              </a:rPr>
              <a:t>Hydro</a:t>
            </a:r>
            <a:r>
              <a:rPr lang="en-US" sz="2200" b="1" dirty="0">
                <a:solidFill>
                  <a:srgbClr val="FFC000"/>
                </a:solidFill>
              </a:rPr>
              <a:t>iod</a:t>
            </a:r>
            <a:r>
              <a:rPr lang="en-US" sz="2200" b="1" i="1" dirty="0">
                <a:solidFill>
                  <a:srgbClr val="00FF00"/>
                </a:solidFill>
              </a:rPr>
              <a:t>ic acid </a:t>
            </a:r>
            <a:r>
              <a:rPr lang="en-US" sz="2200" b="1" dirty="0">
                <a:solidFill>
                  <a:schemeClr val="accent1">
                    <a:lumMod val="60000"/>
                    <a:lumOff val="40000"/>
                  </a:schemeClr>
                </a:solidFill>
              </a:rPr>
              <a:t>(HI)</a:t>
            </a:r>
            <a:endParaRPr lang="en-US" sz="2200" b="1" i="1" dirty="0">
              <a:solidFill>
                <a:srgbClr val="00FF00"/>
              </a:solidFill>
            </a:endParaRPr>
          </a:p>
          <a:p>
            <a:endParaRPr lang="en-US" b="1" i="1" dirty="0">
              <a:solidFill>
                <a:srgbClr val="00FF00"/>
              </a:solidFill>
            </a:endParaRPr>
          </a:p>
        </p:txBody>
      </p:sp>
      <p:pic>
        <p:nvPicPr>
          <p:cNvPr id="6" name="Picture 5">
            <a:extLst>
              <a:ext uri="{FF2B5EF4-FFF2-40B4-BE49-F238E27FC236}">
                <a16:creationId xmlns:a16="http://schemas.microsoft.com/office/drawing/2014/main" id="{B66C11D6-763D-1B31-18AB-20B190F012DF}"/>
              </a:ext>
            </a:extLst>
          </p:cNvPr>
          <p:cNvPicPr>
            <a:picLocks noChangeAspect="1"/>
          </p:cNvPicPr>
          <p:nvPr/>
        </p:nvPicPr>
        <p:blipFill>
          <a:blip r:embed="rId2"/>
          <a:stretch>
            <a:fillRect/>
          </a:stretch>
        </p:blipFill>
        <p:spPr>
          <a:xfrm>
            <a:off x="4169392" y="3783635"/>
            <a:ext cx="4884171" cy="2131932"/>
          </a:xfrm>
          <a:prstGeom prst="rect">
            <a:avLst/>
          </a:prstGeom>
        </p:spPr>
      </p:pic>
    </p:spTree>
    <p:extLst>
      <p:ext uri="{BB962C8B-B14F-4D97-AF65-F5344CB8AC3E}">
        <p14:creationId xmlns:p14="http://schemas.microsoft.com/office/powerpoint/2010/main" val="1205699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2B79-52E6-0715-6759-320DD76E7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72504-29B7-B25C-815F-84A791C8F4F0}"/>
              </a:ext>
            </a:extLst>
          </p:cNvPr>
          <p:cNvSpPr>
            <a:spLocks noGrp="1"/>
          </p:cNvSpPr>
          <p:nvPr>
            <p:ph type="title"/>
          </p:nvPr>
        </p:nvSpPr>
        <p:spPr/>
        <p:txBody>
          <a:bodyPr/>
          <a:lstStyle/>
          <a:p>
            <a:r>
              <a:rPr lang="en-US" dirty="0"/>
              <a:t>Acid Naming: </a:t>
            </a:r>
            <a:r>
              <a:rPr lang="en-US" dirty="0" err="1"/>
              <a:t>Oxyacids</a:t>
            </a:r>
            <a:endParaRPr lang="en-US" dirty="0"/>
          </a:p>
        </p:txBody>
      </p:sp>
      <p:sp>
        <p:nvSpPr>
          <p:cNvPr id="3" name="Content Placeholder 2">
            <a:extLst>
              <a:ext uri="{FF2B5EF4-FFF2-40B4-BE49-F238E27FC236}">
                <a16:creationId xmlns:a16="http://schemas.microsoft.com/office/drawing/2014/main" id="{E9B15D36-39B8-4C98-3AED-C29494D0CB0A}"/>
              </a:ext>
            </a:extLst>
          </p:cNvPr>
          <p:cNvSpPr>
            <a:spLocks noGrp="1"/>
          </p:cNvSpPr>
          <p:nvPr>
            <p:ph idx="1"/>
          </p:nvPr>
        </p:nvSpPr>
        <p:spPr/>
        <p:txBody>
          <a:bodyPr/>
          <a:lstStyle/>
          <a:p>
            <a:r>
              <a:rPr lang="en-US" dirty="0"/>
              <a:t>An </a:t>
            </a:r>
            <a:r>
              <a:rPr lang="en-US" b="1" dirty="0">
                <a:solidFill>
                  <a:srgbClr val="00FF00"/>
                </a:solidFill>
              </a:rPr>
              <a:t>oxyacid</a:t>
            </a:r>
            <a:r>
              <a:rPr lang="en-US" dirty="0"/>
              <a:t> consists of </a:t>
            </a:r>
            <a:r>
              <a:rPr lang="en-US" dirty="0">
                <a:solidFill>
                  <a:srgbClr val="00FF00"/>
                </a:solidFill>
              </a:rPr>
              <a:t>hydrogen</a:t>
            </a:r>
            <a:r>
              <a:rPr lang="en-US" dirty="0"/>
              <a:t>, </a:t>
            </a:r>
            <a:r>
              <a:rPr lang="en-US" dirty="0">
                <a:solidFill>
                  <a:srgbClr val="00FF00"/>
                </a:solidFill>
              </a:rPr>
              <a:t>oxygen</a:t>
            </a:r>
            <a:r>
              <a:rPr lang="en-US" dirty="0"/>
              <a:t>, and a </a:t>
            </a:r>
            <a:r>
              <a:rPr lang="en-US" dirty="0">
                <a:solidFill>
                  <a:schemeClr val="accent1">
                    <a:lumMod val="60000"/>
                    <a:lumOff val="40000"/>
                  </a:schemeClr>
                </a:solidFill>
              </a:rPr>
              <a:t>3</a:t>
            </a:r>
            <a:r>
              <a:rPr lang="en-US" baseline="30000" dirty="0">
                <a:solidFill>
                  <a:schemeClr val="accent1">
                    <a:lumMod val="60000"/>
                    <a:lumOff val="40000"/>
                  </a:schemeClr>
                </a:solidFill>
              </a:rPr>
              <a:t>rd</a:t>
            </a:r>
            <a:r>
              <a:rPr lang="en-US" dirty="0">
                <a:solidFill>
                  <a:schemeClr val="accent1">
                    <a:lumMod val="60000"/>
                    <a:lumOff val="40000"/>
                  </a:schemeClr>
                </a:solidFill>
              </a:rPr>
              <a:t> element </a:t>
            </a:r>
            <a:r>
              <a:rPr lang="en-US" dirty="0"/>
              <a:t>(typically non-metal)</a:t>
            </a:r>
          </a:p>
          <a:p>
            <a:r>
              <a:rPr lang="en-US" dirty="0"/>
              <a:t>If the polyatomic anion has an </a:t>
            </a:r>
            <a:r>
              <a:rPr lang="en-US" b="1" i="1" dirty="0">
                <a:solidFill>
                  <a:schemeClr val="accent1">
                    <a:lumMod val="60000"/>
                    <a:lumOff val="40000"/>
                  </a:schemeClr>
                </a:solidFill>
              </a:rPr>
              <a:t>–</a:t>
            </a:r>
            <a:r>
              <a:rPr lang="en-US" b="1" i="1" dirty="0" err="1">
                <a:solidFill>
                  <a:schemeClr val="accent1">
                    <a:lumMod val="60000"/>
                    <a:lumOff val="40000"/>
                  </a:schemeClr>
                </a:solidFill>
              </a:rPr>
              <a:t>ite</a:t>
            </a:r>
            <a:r>
              <a:rPr lang="en-US" b="1" i="1" dirty="0">
                <a:solidFill>
                  <a:schemeClr val="accent1">
                    <a:lumMod val="60000"/>
                    <a:lumOff val="40000"/>
                  </a:schemeClr>
                </a:solidFill>
              </a:rPr>
              <a:t> </a:t>
            </a:r>
            <a:r>
              <a:rPr lang="en-US" dirty="0"/>
              <a:t>ending</a:t>
            </a:r>
            <a:br>
              <a:rPr lang="en-US" dirty="0"/>
            </a:br>
            <a:r>
              <a:rPr lang="en-US" dirty="0"/>
              <a:t>(</a:t>
            </a:r>
            <a:r>
              <a:rPr lang="en-US" dirty="0">
                <a:solidFill>
                  <a:schemeClr val="accent1">
                    <a:lumMod val="60000"/>
                    <a:lumOff val="40000"/>
                  </a:schemeClr>
                </a:solidFill>
              </a:rPr>
              <a:t>SO</a:t>
            </a:r>
            <a:r>
              <a:rPr lang="en-US" baseline="-25000" dirty="0">
                <a:solidFill>
                  <a:schemeClr val="accent1">
                    <a:lumMod val="60000"/>
                    <a:lumOff val="40000"/>
                  </a:schemeClr>
                </a:solidFill>
              </a:rPr>
              <a:t>3</a:t>
            </a:r>
            <a:r>
              <a:rPr lang="en-US" baseline="30000" dirty="0">
                <a:solidFill>
                  <a:schemeClr val="accent1">
                    <a:lumMod val="60000"/>
                    <a:lumOff val="40000"/>
                  </a:schemeClr>
                </a:solidFill>
              </a:rPr>
              <a:t>2-</a:t>
            </a:r>
            <a:r>
              <a:rPr lang="en-US" dirty="0">
                <a:solidFill>
                  <a:schemeClr val="accent1">
                    <a:lumMod val="60000"/>
                    <a:lumOff val="40000"/>
                  </a:schemeClr>
                </a:solidFill>
              </a:rPr>
              <a:t> = sulfite</a:t>
            </a:r>
            <a:r>
              <a:rPr lang="en-US" dirty="0"/>
              <a:t>), then the acid name will be</a:t>
            </a:r>
          </a:p>
          <a:p>
            <a:pPr marL="0" indent="0" algn="ctr">
              <a:buNone/>
            </a:pPr>
            <a:r>
              <a:rPr lang="en-US" dirty="0">
                <a:solidFill>
                  <a:srgbClr val="FFC000"/>
                </a:solidFill>
              </a:rPr>
              <a:t>oxyanion base name </a:t>
            </a:r>
            <a:r>
              <a:rPr lang="en-US" dirty="0"/>
              <a:t>+ </a:t>
            </a:r>
            <a:r>
              <a:rPr lang="en-US" b="1" i="1" dirty="0">
                <a:solidFill>
                  <a:srgbClr val="00FF00"/>
                </a:solidFill>
              </a:rPr>
              <a:t>-</a:t>
            </a:r>
            <a:r>
              <a:rPr lang="en-US" b="1" i="1" dirty="0" err="1">
                <a:solidFill>
                  <a:srgbClr val="00FF00"/>
                </a:solidFill>
              </a:rPr>
              <a:t>ous</a:t>
            </a:r>
            <a:r>
              <a:rPr lang="en-US" b="1" i="1" dirty="0">
                <a:solidFill>
                  <a:srgbClr val="00FF00"/>
                </a:solidFill>
              </a:rPr>
              <a:t> acid</a:t>
            </a:r>
          </a:p>
          <a:p>
            <a:r>
              <a:rPr lang="en-US" dirty="0"/>
              <a:t>Thus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SO</a:t>
            </a:r>
            <a:r>
              <a:rPr lang="en-US" baseline="-25000" dirty="0">
                <a:solidFill>
                  <a:schemeClr val="accent1">
                    <a:lumMod val="60000"/>
                    <a:lumOff val="40000"/>
                  </a:schemeClr>
                </a:solidFill>
              </a:rPr>
              <a:t>3</a:t>
            </a:r>
            <a:r>
              <a:rPr lang="en-US" dirty="0"/>
              <a:t> </a:t>
            </a:r>
            <a:r>
              <a:rPr lang="en-US" dirty="0">
                <a:sym typeface="Wingdings" panose="05000000000000000000" pitchFamily="2" charset="2"/>
              </a:rPr>
              <a:t> </a:t>
            </a:r>
            <a:r>
              <a:rPr lang="en-US" dirty="0">
                <a:solidFill>
                  <a:srgbClr val="FFC000"/>
                </a:solidFill>
                <a:sym typeface="Wingdings" panose="05000000000000000000" pitchFamily="2" charset="2"/>
              </a:rPr>
              <a:t>sulfur</a:t>
            </a:r>
            <a:r>
              <a:rPr lang="en-US" b="1" i="1" dirty="0">
                <a:solidFill>
                  <a:srgbClr val="00FF00"/>
                </a:solidFill>
                <a:sym typeface="Wingdings" panose="05000000000000000000" pitchFamily="2" charset="2"/>
              </a:rPr>
              <a:t>ous acid</a:t>
            </a:r>
            <a:endParaRPr lang="en-US" b="1" i="1" dirty="0">
              <a:solidFill>
                <a:srgbClr val="00FF00"/>
              </a:solidFill>
            </a:endParaRPr>
          </a:p>
        </p:txBody>
      </p:sp>
      <p:pic>
        <p:nvPicPr>
          <p:cNvPr id="8" name="Picture 7">
            <a:extLst>
              <a:ext uri="{FF2B5EF4-FFF2-40B4-BE49-F238E27FC236}">
                <a16:creationId xmlns:a16="http://schemas.microsoft.com/office/drawing/2014/main" id="{61693640-5F61-8992-746F-BE39C8C8D001}"/>
              </a:ext>
            </a:extLst>
          </p:cNvPr>
          <p:cNvPicPr>
            <a:picLocks noChangeAspect="1"/>
          </p:cNvPicPr>
          <p:nvPr/>
        </p:nvPicPr>
        <p:blipFill>
          <a:blip r:embed="rId2"/>
          <a:stretch>
            <a:fillRect/>
          </a:stretch>
        </p:blipFill>
        <p:spPr>
          <a:xfrm>
            <a:off x="3957851" y="4790040"/>
            <a:ext cx="5047944" cy="1757515"/>
          </a:xfrm>
          <a:prstGeom prst="rect">
            <a:avLst/>
          </a:prstGeom>
        </p:spPr>
      </p:pic>
    </p:spTree>
    <p:extLst>
      <p:ext uri="{BB962C8B-B14F-4D97-AF65-F5344CB8AC3E}">
        <p14:creationId xmlns:p14="http://schemas.microsoft.com/office/powerpoint/2010/main" val="1249099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3E2C0-A23C-0D16-F91C-0E9FA5572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EED9C-B0EC-7EDE-0C29-312D369A970F}"/>
              </a:ext>
            </a:extLst>
          </p:cNvPr>
          <p:cNvSpPr>
            <a:spLocks noGrp="1"/>
          </p:cNvSpPr>
          <p:nvPr>
            <p:ph type="title"/>
          </p:nvPr>
        </p:nvSpPr>
        <p:spPr/>
        <p:txBody>
          <a:bodyPr/>
          <a:lstStyle/>
          <a:p>
            <a:r>
              <a:rPr lang="en-US" dirty="0"/>
              <a:t>Acid Naming: </a:t>
            </a:r>
            <a:r>
              <a:rPr lang="en-US" dirty="0" err="1"/>
              <a:t>Oxyacids</a:t>
            </a:r>
            <a:endParaRPr lang="en-US" dirty="0"/>
          </a:p>
        </p:txBody>
      </p:sp>
      <p:sp>
        <p:nvSpPr>
          <p:cNvPr id="3" name="Content Placeholder 2">
            <a:extLst>
              <a:ext uri="{FF2B5EF4-FFF2-40B4-BE49-F238E27FC236}">
                <a16:creationId xmlns:a16="http://schemas.microsoft.com/office/drawing/2014/main" id="{A39EEFFA-D3A9-C1EF-00A5-FAE7A5BECDDF}"/>
              </a:ext>
            </a:extLst>
          </p:cNvPr>
          <p:cNvSpPr>
            <a:spLocks noGrp="1"/>
          </p:cNvSpPr>
          <p:nvPr>
            <p:ph idx="1"/>
          </p:nvPr>
        </p:nvSpPr>
        <p:spPr/>
        <p:txBody>
          <a:bodyPr/>
          <a:lstStyle/>
          <a:p>
            <a:r>
              <a:rPr lang="en-US" dirty="0"/>
              <a:t>If the polyatomic anion has an </a:t>
            </a:r>
            <a:r>
              <a:rPr lang="en-US" b="1" i="1" dirty="0">
                <a:solidFill>
                  <a:schemeClr val="accent1">
                    <a:lumMod val="60000"/>
                    <a:lumOff val="40000"/>
                  </a:schemeClr>
                </a:solidFill>
              </a:rPr>
              <a:t>–ate </a:t>
            </a:r>
            <a:r>
              <a:rPr lang="en-US" dirty="0"/>
              <a:t>ending</a:t>
            </a:r>
            <a:br>
              <a:rPr lang="en-US" dirty="0"/>
            </a:br>
            <a:r>
              <a:rPr lang="en-US" dirty="0"/>
              <a:t>(</a:t>
            </a:r>
            <a:r>
              <a:rPr lang="en-US" dirty="0">
                <a:solidFill>
                  <a:schemeClr val="accent1">
                    <a:lumMod val="60000"/>
                    <a:lumOff val="40000"/>
                  </a:schemeClr>
                </a:solidFill>
              </a:rPr>
              <a:t>SO</a:t>
            </a:r>
            <a:r>
              <a:rPr lang="en-US" baseline="-25000" dirty="0">
                <a:solidFill>
                  <a:schemeClr val="accent1">
                    <a:lumMod val="60000"/>
                    <a:lumOff val="40000"/>
                  </a:schemeClr>
                </a:solidFill>
              </a:rPr>
              <a:t>4</a:t>
            </a:r>
            <a:r>
              <a:rPr lang="en-US" baseline="30000" dirty="0">
                <a:solidFill>
                  <a:schemeClr val="accent1">
                    <a:lumMod val="60000"/>
                    <a:lumOff val="40000"/>
                  </a:schemeClr>
                </a:solidFill>
              </a:rPr>
              <a:t>2-</a:t>
            </a:r>
            <a:r>
              <a:rPr lang="en-US" dirty="0">
                <a:solidFill>
                  <a:schemeClr val="accent1">
                    <a:lumMod val="60000"/>
                    <a:lumOff val="40000"/>
                  </a:schemeClr>
                </a:solidFill>
              </a:rPr>
              <a:t> = sulfate, PO</a:t>
            </a:r>
            <a:r>
              <a:rPr lang="en-US" baseline="-25000" dirty="0">
                <a:solidFill>
                  <a:schemeClr val="accent1">
                    <a:lumMod val="60000"/>
                    <a:lumOff val="40000"/>
                  </a:schemeClr>
                </a:solidFill>
              </a:rPr>
              <a:t>4</a:t>
            </a:r>
            <a:r>
              <a:rPr lang="en-US" baseline="30000" dirty="0">
                <a:solidFill>
                  <a:schemeClr val="accent1">
                    <a:lumMod val="60000"/>
                    <a:lumOff val="40000"/>
                  </a:schemeClr>
                </a:solidFill>
              </a:rPr>
              <a:t>3-</a:t>
            </a:r>
            <a:r>
              <a:rPr lang="en-US" dirty="0">
                <a:solidFill>
                  <a:schemeClr val="accent1">
                    <a:lumMod val="60000"/>
                    <a:lumOff val="40000"/>
                  </a:schemeClr>
                </a:solidFill>
              </a:rPr>
              <a:t> = phosphate</a:t>
            </a:r>
            <a:r>
              <a:rPr lang="en-US" dirty="0"/>
              <a:t>), then the acid name will be:</a:t>
            </a:r>
          </a:p>
          <a:p>
            <a:pPr marL="0" indent="0" algn="ctr">
              <a:buNone/>
            </a:pPr>
            <a:r>
              <a:rPr lang="en-US" dirty="0">
                <a:solidFill>
                  <a:srgbClr val="FFC000"/>
                </a:solidFill>
              </a:rPr>
              <a:t>oxyanion base name </a:t>
            </a:r>
            <a:r>
              <a:rPr lang="en-US" dirty="0"/>
              <a:t>+ </a:t>
            </a:r>
            <a:r>
              <a:rPr lang="en-US" b="1" i="1" dirty="0">
                <a:solidFill>
                  <a:srgbClr val="00FF00"/>
                </a:solidFill>
              </a:rPr>
              <a:t>-</a:t>
            </a:r>
            <a:r>
              <a:rPr lang="en-US" b="1" i="1" dirty="0" err="1">
                <a:solidFill>
                  <a:srgbClr val="00FF00"/>
                </a:solidFill>
              </a:rPr>
              <a:t>ic</a:t>
            </a:r>
            <a:r>
              <a:rPr lang="en-US" b="1" i="1" dirty="0">
                <a:solidFill>
                  <a:srgbClr val="00FF00"/>
                </a:solidFill>
              </a:rPr>
              <a:t> acid</a:t>
            </a:r>
          </a:p>
          <a:p>
            <a:r>
              <a:rPr lang="en-US" dirty="0"/>
              <a:t>Thus</a:t>
            </a:r>
            <a:br>
              <a:rPr lang="en-US" dirty="0"/>
            </a:b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SO</a:t>
            </a:r>
            <a:r>
              <a:rPr lang="en-US" baseline="-25000" dirty="0">
                <a:solidFill>
                  <a:schemeClr val="accent1">
                    <a:lumMod val="60000"/>
                    <a:lumOff val="40000"/>
                  </a:schemeClr>
                </a:solidFill>
              </a:rPr>
              <a:t>4</a:t>
            </a:r>
            <a:r>
              <a:rPr lang="en-US" dirty="0"/>
              <a:t> </a:t>
            </a:r>
            <a:r>
              <a:rPr lang="en-US" dirty="0">
                <a:sym typeface="Wingdings" panose="05000000000000000000" pitchFamily="2" charset="2"/>
              </a:rPr>
              <a:t> </a:t>
            </a:r>
            <a:r>
              <a:rPr lang="en-US" dirty="0">
                <a:solidFill>
                  <a:srgbClr val="FFC000"/>
                </a:solidFill>
                <a:sym typeface="Wingdings" panose="05000000000000000000" pitchFamily="2" charset="2"/>
              </a:rPr>
              <a:t>sulfur</a:t>
            </a:r>
            <a:r>
              <a:rPr lang="en-US" b="1" i="1" dirty="0">
                <a:solidFill>
                  <a:srgbClr val="00FF00"/>
                </a:solidFill>
                <a:sym typeface="Wingdings" panose="05000000000000000000" pitchFamily="2" charset="2"/>
              </a:rPr>
              <a:t>ic acid</a:t>
            </a:r>
            <a:br>
              <a:rPr lang="en-US" b="1" i="1" dirty="0">
                <a:solidFill>
                  <a:srgbClr val="00FF00"/>
                </a:solidFill>
                <a:sym typeface="Wingdings" panose="05000000000000000000" pitchFamily="2" charset="2"/>
              </a:rPr>
            </a:br>
            <a:r>
              <a:rPr lang="en-US" dirty="0">
                <a:solidFill>
                  <a:schemeClr val="accent1">
                    <a:lumMod val="60000"/>
                    <a:lumOff val="40000"/>
                  </a:schemeClr>
                </a:solidFill>
              </a:rPr>
              <a:t>H</a:t>
            </a:r>
            <a:r>
              <a:rPr lang="en-US" baseline="-25000" dirty="0">
                <a:solidFill>
                  <a:schemeClr val="accent1">
                    <a:lumMod val="60000"/>
                    <a:lumOff val="40000"/>
                  </a:schemeClr>
                </a:solidFill>
              </a:rPr>
              <a:t>3</a:t>
            </a:r>
            <a:r>
              <a:rPr lang="en-US" dirty="0">
                <a:solidFill>
                  <a:schemeClr val="accent1">
                    <a:lumMod val="60000"/>
                    <a:lumOff val="40000"/>
                  </a:schemeClr>
                </a:solidFill>
              </a:rPr>
              <a:t>PO</a:t>
            </a:r>
            <a:r>
              <a:rPr lang="en-US" baseline="-25000" dirty="0">
                <a:solidFill>
                  <a:schemeClr val="accent1">
                    <a:lumMod val="60000"/>
                    <a:lumOff val="40000"/>
                  </a:schemeClr>
                </a:solidFill>
              </a:rPr>
              <a:t>4</a:t>
            </a:r>
            <a:r>
              <a:rPr lang="en-US" dirty="0"/>
              <a:t>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      </a:t>
            </a:r>
            <a:r>
              <a:rPr lang="en-US" dirty="0">
                <a:solidFill>
                  <a:srgbClr val="FFC000"/>
                </a:solidFill>
                <a:sym typeface="Wingdings" panose="05000000000000000000" pitchFamily="2" charset="2"/>
              </a:rPr>
              <a:t>phosphor</a:t>
            </a:r>
            <a:r>
              <a:rPr lang="en-US" b="1" i="1" dirty="0">
                <a:solidFill>
                  <a:srgbClr val="00FF00"/>
                </a:solidFill>
                <a:sym typeface="Wingdings" panose="05000000000000000000" pitchFamily="2" charset="2"/>
              </a:rPr>
              <a:t>ic acid</a:t>
            </a:r>
            <a:endParaRPr lang="en-US" b="1" i="1" dirty="0">
              <a:solidFill>
                <a:srgbClr val="00FF00"/>
              </a:solidFill>
            </a:endParaRPr>
          </a:p>
          <a:p>
            <a:endParaRPr lang="en-US" b="1" i="1" dirty="0">
              <a:solidFill>
                <a:srgbClr val="00FF00"/>
              </a:solidFill>
            </a:endParaRPr>
          </a:p>
        </p:txBody>
      </p:sp>
      <p:pic>
        <p:nvPicPr>
          <p:cNvPr id="5" name="Picture 4">
            <a:extLst>
              <a:ext uri="{FF2B5EF4-FFF2-40B4-BE49-F238E27FC236}">
                <a16:creationId xmlns:a16="http://schemas.microsoft.com/office/drawing/2014/main" id="{274AFBC0-57E7-C0E3-6D09-2E0BFC08B9ED}"/>
              </a:ext>
            </a:extLst>
          </p:cNvPr>
          <p:cNvPicPr>
            <a:picLocks noChangeAspect="1"/>
          </p:cNvPicPr>
          <p:nvPr/>
        </p:nvPicPr>
        <p:blipFill>
          <a:blip r:embed="rId2"/>
          <a:stretch>
            <a:fillRect/>
          </a:stretch>
        </p:blipFill>
        <p:spPr>
          <a:xfrm>
            <a:off x="4241989" y="3704705"/>
            <a:ext cx="4708041" cy="2645128"/>
          </a:xfrm>
          <a:prstGeom prst="rect">
            <a:avLst/>
          </a:prstGeom>
        </p:spPr>
      </p:pic>
    </p:spTree>
    <p:extLst>
      <p:ext uri="{BB962C8B-B14F-4D97-AF65-F5344CB8AC3E}">
        <p14:creationId xmlns:p14="http://schemas.microsoft.com/office/powerpoint/2010/main" val="226064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F882-9BA1-0C1F-3111-24F3D85007FF}"/>
              </a:ext>
            </a:extLst>
          </p:cNvPr>
          <p:cNvSpPr>
            <a:spLocks noGrp="1"/>
          </p:cNvSpPr>
          <p:nvPr>
            <p:ph type="title"/>
          </p:nvPr>
        </p:nvSpPr>
        <p:spPr/>
        <p:txBody>
          <a:bodyPr/>
          <a:lstStyle/>
          <a:p>
            <a:r>
              <a:rPr lang="en-US" dirty="0"/>
              <a:t>Naming Oxy</a:t>
            </a:r>
            <a:r>
              <a:rPr lang="en-US" u="sng" dirty="0">
                <a:solidFill>
                  <a:schemeClr val="accent1">
                    <a:lumMod val="60000"/>
                    <a:lumOff val="40000"/>
                  </a:schemeClr>
                </a:solidFill>
              </a:rPr>
              <a:t>anions</a:t>
            </a:r>
          </a:p>
        </p:txBody>
      </p:sp>
      <p:sp>
        <p:nvSpPr>
          <p:cNvPr id="4" name="Content Placeholder 3">
            <a:extLst>
              <a:ext uri="{FF2B5EF4-FFF2-40B4-BE49-F238E27FC236}">
                <a16:creationId xmlns:a16="http://schemas.microsoft.com/office/drawing/2014/main" id="{F86BCD1A-D639-5DA6-0C15-831577ABA953}"/>
              </a:ext>
            </a:extLst>
          </p:cNvPr>
          <p:cNvSpPr>
            <a:spLocks noGrp="1"/>
          </p:cNvSpPr>
          <p:nvPr>
            <p:ph idx="1"/>
          </p:nvPr>
        </p:nvSpPr>
        <p:spPr/>
        <p:txBody>
          <a:bodyPr/>
          <a:lstStyle/>
          <a:p>
            <a:r>
              <a:rPr lang="en-US" dirty="0"/>
              <a:t>Without the H</a:t>
            </a:r>
            <a:r>
              <a:rPr lang="en-US" baseline="30000" dirty="0"/>
              <a:t>+ </a:t>
            </a:r>
            <a:r>
              <a:rPr lang="en-US" dirty="0">
                <a:solidFill>
                  <a:srgbClr val="FFFF00"/>
                </a:solidFill>
              </a:rPr>
              <a:t>(H</a:t>
            </a:r>
            <a:r>
              <a:rPr lang="en-US" baseline="30000" dirty="0">
                <a:solidFill>
                  <a:srgbClr val="FFFF00"/>
                </a:solidFill>
              </a:rPr>
              <a:t>+</a:t>
            </a:r>
            <a:r>
              <a:rPr lang="en-US" dirty="0">
                <a:solidFill>
                  <a:srgbClr val="FFFF00"/>
                </a:solidFill>
              </a:rPr>
              <a:t> makes an acid an acid)</a:t>
            </a:r>
            <a:endParaRPr lang="en-US" baseline="30000" dirty="0">
              <a:solidFill>
                <a:srgbClr val="FFFF00"/>
              </a:solidFill>
            </a:endParaRPr>
          </a:p>
        </p:txBody>
      </p:sp>
      <p:pic>
        <p:nvPicPr>
          <p:cNvPr id="7" name="Picture 6">
            <a:extLst>
              <a:ext uri="{FF2B5EF4-FFF2-40B4-BE49-F238E27FC236}">
                <a16:creationId xmlns:a16="http://schemas.microsoft.com/office/drawing/2014/main" id="{586E4F9E-65C5-B2DC-E19E-B33664F94960}"/>
              </a:ext>
            </a:extLst>
          </p:cNvPr>
          <p:cNvPicPr>
            <a:picLocks noChangeAspect="1"/>
          </p:cNvPicPr>
          <p:nvPr/>
        </p:nvPicPr>
        <p:blipFill>
          <a:blip r:embed="rId2"/>
          <a:stretch>
            <a:fillRect/>
          </a:stretch>
        </p:blipFill>
        <p:spPr>
          <a:xfrm>
            <a:off x="795664" y="4703383"/>
            <a:ext cx="7182852" cy="1981477"/>
          </a:xfrm>
          <a:prstGeom prst="rect">
            <a:avLst/>
          </a:prstGeom>
        </p:spPr>
      </p:pic>
      <p:pic>
        <p:nvPicPr>
          <p:cNvPr id="9" name="Picture 8">
            <a:extLst>
              <a:ext uri="{FF2B5EF4-FFF2-40B4-BE49-F238E27FC236}">
                <a16:creationId xmlns:a16="http://schemas.microsoft.com/office/drawing/2014/main" id="{D9766CF5-FD95-FE01-28E9-E639518442F5}"/>
              </a:ext>
            </a:extLst>
          </p:cNvPr>
          <p:cNvPicPr>
            <a:picLocks noChangeAspect="1"/>
          </p:cNvPicPr>
          <p:nvPr/>
        </p:nvPicPr>
        <p:blipFill>
          <a:blip r:embed="rId3"/>
          <a:stretch>
            <a:fillRect/>
          </a:stretch>
        </p:blipFill>
        <p:spPr>
          <a:xfrm>
            <a:off x="1333474" y="1783562"/>
            <a:ext cx="6477051" cy="2814921"/>
          </a:xfrm>
          <a:prstGeom prst="rect">
            <a:avLst/>
          </a:prstGeom>
        </p:spPr>
      </p:pic>
    </p:spTree>
    <p:extLst>
      <p:ext uri="{BB962C8B-B14F-4D97-AF65-F5344CB8AC3E}">
        <p14:creationId xmlns:p14="http://schemas.microsoft.com/office/powerpoint/2010/main" val="3051330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463B-7718-8318-9ED6-8C56BCF3CCC4}"/>
              </a:ext>
            </a:extLst>
          </p:cNvPr>
          <p:cNvSpPr>
            <a:spLocks noGrp="1"/>
          </p:cNvSpPr>
          <p:nvPr>
            <p:ph type="title"/>
          </p:nvPr>
        </p:nvSpPr>
        <p:spPr/>
        <p:txBody>
          <a:bodyPr/>
          <a:lstStyle/>
          <a:p>
            <a:r>
              <a:rPr lang="en-US" dirty="0"/>
              <a:t>Physical (State) Changes</a:t>
            </a:r>
          </a:p>
        </p:txBody>
      </p:sp>
      <p:sp>
        <p:nvSpPr>
          <p:cNvPr id="3" name="Content Placeholder 2">
            <a:extLst>
              <a:ext uri="{FF2B5EF4-FFF2-40B4-BE49-F238E27FC236}">
                <a16:creationId xmlns:a16="http://schemas.microsoft.com/office/drawing/2014/main" id="{46284303-E62B-084F-CC8F-4EAAB4907748}"/>
              </a:ext>
            </a:extLst>
          </p:cNvPr>
          <p:cNvSpPr>
            <a:spLocks noGrp="1"/>
          </p:cNvSpPr>
          <p:nvPr>
            <p:ph idx="1"/>
          </p:nvPr>
        </p:nvSpPr>
        <p:spPr/>
        <p:txBody>
          <a:bodyPr/>
          <a:lstStyle/>
          <a:p>
            <a:pPr marL="0" indent="0">
              <a:buNone/>
            </a:pPr>
            <a:r>
              <a:rPr lang="en-US" b="1" dirty="0">
                <a:solidFill>
                  <a:srgbClr val="FFFF00"/>
                </a:solidFill>
              </a:rPr>
              <a:t>States</a:t>
            </a:r>
            <a:r>
              <a:rPr lang="en-US" dirty="0"/>
              <a:t> of matter are </a:t>
            </a:r>
            <a:r>
              <a:rPr lang="en-US" b="1" dirty="0">
                <a:solidFill>
                  <a:schemeClr val="accent1">
                    <a:lumMod val="60000"/>
                    <a:lumOff val="40000"/>
                  </a:schemeClr>
                </a:solidFill>
              </a:rPr>
              <a:t>solid</a:t>
            </a:r>
            <a:r>
              <a:rPr lang="en-US" dirty="0"/>
              <a:t>, </a:t>
            </a:r>
            <a:r>
              <a:rPr lang="en-US" b="1" dirty="0">
                <a:solidFill>
                  <a:schemeClr val="accent1">
                    <a:lumMod val="60000"/>
                    <a:lumOff val="40000"/>
                  </a:schemeClr>
                </a:solidFill>
              </a:rPr>
              <a:t>liquid</a:t>
            </a:r>
            <a:r>
              <a:rPr lang="en-US" dirty="0"/>
              <a:t>, </a:t>
            </a:r>
            <a:r>
              <a:rPr lang="en-US" b="1" dirty="0">
                <a:solidFill>
                  <a:schemeClr val="accent1">
                    <a:lumMod val="60000"/>
                    <a:lumOff val="40000"/>
                  </a:schemeClr>
                </a:solidFill>
              </a:rPr>
              <a:t>gas</a:t>
            </a:r>
          </a:p>
          <a:p>
            <a:pPr marL="0" indent="0">
              <a:buNone/>
            </a:pPr>
            <a:r>
              <a:rPr lang="en-US" dirty="0"/>
              <a:t>Changes in the </a:t>
            </a:r>
            <a:r>
              <a:rPr lang="en-US" b="1" dirty="0">
                <a:solidFill>
                  <a:srgbClr val="FFFF00"/>
                </a:solidFill>
              </a:rPr>
              <a:t>states</a:t>
            </a:r>
            <a:r>
              <a:rPr lang="en-US" dirty="0"/>
              <a:t> of matters are:</a:t>
            </a:r>
          </a:p>
          <a:p>
            <a:r>
              <a:rPr lang="en-US" sz="2800" dirty="0">
                <a:solidFill>
                  <a:srgbClr val="00FF00"/>
                </a:solidFill>
              </a:rPr>
              <a:t>Vaporization</a:t>
            </a:r>
          </a:p>
          <a:p>
            <a:pPr marL="236538" lvl="1" indent="0">
              <a:buNone/>
            </a:pPr>
            <a:r>
              <a:rPr lang="en-US" sz="2400" i="1" dirty="0"/>
              <a:t>Liquid to gas</a:t>
            </a:r>
          </a:p>
          <a:p>
            <a:r>
              <a:rPr lang="en-US" sz="2800" dirty="0">
                <a:solidFill>
                  <a:srgbClr val="00FF00"/>
                </a:solidFill>
              </a:rPr>
              <a:t>Freezing</a:t>
            </a:r>
          </a:p>
          <a:p>
            <a:pPr marL="231775" lvl="1" indent="0">
              <a:buNone/>
            </a:pPr>
            <a:r>
              <a:rPr lang="en-US" sz="2400" i="1" dirty="0"/>
              <a:t>Liquid to solid</a:t>
            </a:r>
          </a:p>
          <a:p>
            <a:r>
              <a:rPr lang="en-US" sz="2800" dirty="0">
                <a:solidFill>
                  <a:srgbClr val="00FF00"/>
                </a:solidFill>
              </a:rPr>
              <a:t>Condensation</a:t>
            </a:r>
          </a:p>
          <a:p>
            <a:pPr marL="236538" lvl="1" indent="0">
              <a:buNone/>
            </a:pPr>
            <a:r>
              <a:rPr lang="en-US" sz="2400" i="1" dirty="0"/>
              <a:t>Gas to liquid</a:t>
            </a:r>
          </a:p>
        </p:txBody>
      </p:sp>
      <p:pic>
        <p:nvPicPr>
          <p:cNvPr id="5" name="Picture 4">
            <a:extLst>
              <a:ext uri="{FF2B5EF4-FFF2-40B4-BE49-F238E27FC236}">
                <a16:creationId xmlns:a16="http://schemas.microsoft.com/office/drawing/2014/main" id="{BB64D23E-4BC0-3574-9EAA-9855B2C621A7}"/>
              </a:ext>
            </a:extLst>
          </p:cNvPr>
          <p:cNvPicPr>
            <a:picLocks noChangeAspect="1"/>
          </p:cNvPicPr>
          <p:nvPr/>
        </p:nvPicPr>
        <p:blipFill>
          <a:blip r:embed="rId2"/>
          <a:stretch>
            <a:fillRect/>
          </a:stretch>
        </p:blipFill>
        <p:spPr>
          <a:xfrm>
            <a:off x="4166485" y="2296484"/>
            <a:ext cx="4505954" cy="3229426"/>
          </a:xfrm>
          <a:prstGeom prst="rect">
            <a:avLst/>
          </a:prstGeom>
        </p:spPr>
      </p:pic>
    </p:spTree>
    <p:extLst>
      <p:ext uri="{BB962C8B-B14F-4D97-AF65-F5344CB8AC3E}">
        <p14:creationId xmlns:p14="http://schemas.microsoft.com/office/powerpoint/2010/main" val="1949788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80A2-AA0F-8BB3-4900-D41AD4EB7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043FC-E1E4-DDFE-0040-622BE0130BB6}"/>
              </a:ext>
            </a:extLst>
          </p:cNvPr>
          <p:cNvSpPr>
            <a:spLocks noGrp="1"/>
          </p:cNvSpPr>
          <p:nvPr>
            <p:ph type="title"/>
          </p:nvPr>
        </p:nvSpPr>
        <p:spPr/>
        <p:txBody>
          <a:bodyPr/>
          <a:lstStyle/>
          <a:p>
            <a:r>
              <a:rPr lang="en-US" dirty="0"/>
              <a:t>Naming </a:t>
            </a:r>
            <a:r>
              <a:rPr lang="en-US" dirty="0" err="1"/>
              <a:t>Oxy</a:t>
            </a:r>
            <a:r>
              <a:rPr lang="en-US" u="sng" dirty="0" err="1">
                <a:solidFill>
                  <a:schemeClr val="accent1">
                    <a:lumMod val="60000"/>
                    <a:lumOff val="40000"/>
                  </a:schemeClr>
                </a:solidFill>
              </a:rPr>
              <a:t>acids</a:t>
            </a:r>
            <a:endParaRPr lang="en-US" u="sng" dirty="0">
              <a:solidFill>
                <a:schemeClr val="accent1">
                  <a:lumMod val="60000"/>
                  <a:lumOff val="40000"/>
                </a:schemeClr>
              </a:solidFill>
            </a:endParaRPr>
          </a:p>
        </p:txBody>
      </p:sp>
      <p:pic>
        <p:nvPicPr>
          <p:cNvPr id="6" name="Content Placeholder 5">
            <a:extLst>
              <a:ext uri="{FF2B5EF4-FFF2-40B4-BE49-F238E27FC236}">
                <a16:creationId xmlns:a16="http://schemas.microsoft.com/office/drawing/2014/main" id="{1E7603AE-68B1-31E6-1E1A-D5F2C7C7C8B5}"/>
              </a:ext>
            </a:extLst>
          </p:cNvPr>
          <p:cNvPicPr>
            <a:picLocks noGrp="1" noChangeAspect="1"/>
          </p:cNvPicPr>
          <p:nvPr>
            <p:ph idx="1"/>
          </p:nvPr>
        </p:nvPicPr>
        <p:blipFill>
          <a:blip r:embed="rId2"/>
          <a:stretch>
            <a:fillRect/>
          </a:stretch>
        </p:blipFill>
        <p:spPr bwMode="auto">
          <a:xfrm>
            <a:off x="1016916" y="1332403"/>
            <a:ext cx="6849431" cy="3448531"/>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FD2233B5-4E35-C908-6147-D7AEE83CCC99}"/>
              </a:ext>
            </a:extLst>
          </p:cNvPr>
          <p:cNvPicPr>
            <a:picLocks noChangeAspect="1"/>
          </p:cNvPicPr>
          <p:nvPr/>
        </p:nvPicPr>
        <p:blipFill>
          <a:blip r:embed="rId3"/>
          <a:stretch>
            <a:fillRect/>
          </a:stretch>
        </p:blipFill>
        <p:spPr>
          <a:xfrm>
            <a:off x="1016916" y="4918553"/>
            <a:ext cx="7087589" cy="1629002"/>
          </a:xfrm>
          <a:prstGeom prst="rect">
            <a:avLst/>
          </a:prstGeom>
        </p:spPr>
      </p:pic>
    </p:spTree>
    <p:extLst>
      <p:ext uri="{BB962C8B-B14F-4D97-AF65-F5344CB8AC3E}">
        <p14:creationId xmlns:p14="http://schemas.microsoft.com/office/powerpoint/2010/main" val="35840640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B47F-D208-037E-FF93-22FDAAFBE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34DC3-19C3-3649-6C6F-9A33E65F10CB}"/>
              </a:ext>
            </a:extLst>
          </p:cNvPr>
          <p:cNvSpPr>
            <a:spLocks noGrp="1"/>
          </p:cNvSpPr>
          <p:nvPr>
            <p:ph type="title"/>
          </p:nvPr>
        </p:nvSpPr>
        <p:spPr>
          <a:xfrm>
            <a:off x="349955" y="384418"/>
            <a:ext cx="8421512" cy="830997"/>
          </a:xfrm>
        </p:spPr>
        <p:txBody>
          <a:bodyPr/>
          <a:lstStyle/>
          <a:p>
            <a:r>
              <a:rPr lang="en-US" dirty="0"/>
              <a:t>Naming Tips/Mnemonics</a:t>
            </a:r>
          </a:p>
        </p:txBody>
      </p:sp>
      <p:pic>
        <p:nvPicPr>
          <p:cNvPr id="11" name="Content Placeholder 10">
            <a:extLst>
              <a:ext uri="{FF2B5EF4-FFF2-40B4-BE49-F238E27FC236}">
                <a16:creationId xmlns:a16="http://schemas.microsoft.com/office/drawing/2014/main" id="{9AEC2D88-AFD5-51D6-2F50-220F3AF242E3}"/>
              </a:ext>
            </a:extLst>
          </p:cNvPr>
          <p:cNvPicPr>
            <a:picLocks noGrp="1" noChangeAspect="1"/>
          </p:cNvPicPr>
          <p:nvPr>
            <p:ph idx="1"/>
          </p:nvPr>
        </p:nvPicPr>
        <p:blipFill>
          <a:blip r:embed="rId2"/>
          <a:stretch>
            <a:fillRect/>
          </a:stretch>
        </p:blipFill>
        <p:spPr bwMode="auto">
          <a:xfrm>
            <a:off x="4856561" y="4276327"/>
            <a:ext cx="3914906" cy="2197255"/>
          </a:xfrm>
          <a:prstGeom prst="rect">
            <a:avLst/>
          </a:prstGeom>
          <a:noFill/>
          <a:ln w="9525">
            <a:noFill/>
            <a:miter lim="800000"/>
            <a:headEnd/>
            <a:tailEnd/>
          </a:ln>
          <a:effectLst/>
        </p:spPr>
      </p:pic>
      <p:sp>
        <p:nvSpPr>
          <p:cNvPr id="9" name="TextBox 8">
            <a:extLst>
              <a:ext uri="{FF2B5EF4-FFF2-40B4-BE49-F238E27FC236}">
                <a16:creationId xmlns:a16="http://schemas.microsoft.com/office/drawing/2014/main" id="{58953E49-6F71-B4E5-DFAB-54E22D1AA993}"/>
              </a:ext>
            </a:extLst>
          </p:cNvPr>
          <p:cNvSpPr txBox="1"/>
          <p:nvPr/>
        </p:nvSpPr>
        <p:spPr>
          <a:xfrm>
            <a:off x="6952267" y="6494212"/>
            <a:ext cx="3124985" cy="261610"/>
          </a:xfrm>
          <a:prstGeom prst="rect">
            <a:avLst/>
          </a:prstGeom>
          <a:noFill/>
        </p:spPr>
        <p:txBody>
          <a:bodyPr wrap="square">
            <a:spAutoFit/>
          </a:bodyPr>
          <a:lstStyle/>
          <a:p>
            <a:r>
              <a:rPr lang="en-US" sz="1100" dirty="0">
                <a:solidFill>
                  <a:srgbClr val="CC99FF"/>
                </a:solidFill>
              </a:rPr>
              <a:t>https://youtu.be/ijSk_7ukv10</a:t>
            </a:r>
          </a:p>
        </p:txBody>
      </p:sp>
      <p:pic>
        <p:nvPicPr>
          <p:cNvPr id="4" name="Picture 3">
            <a:extLst>
              <a:ext uri="{FF2B5EF4-FFF2-40B4-BE49-F238E27FC236}">
                <a16:creationId xmlns:a16="http://schemas.microsoft.com/office/drawing/2014/main" id="{EA014003-8848-FF06-88FA-CC46A404E02B}"/>
              </a:ext>
            </a:extLst>
          </p:cNvPr>
          <p:cNvPicPr>
            <a:picLocks noChangeAspect="1"/>
          </p:cNvPicPr>
          <p:nvPr/>
        </p:nvPicPr>
        <p:blipFill>
          <a:blip r:embed="rId3"/>
          <a:stretch>
            <a:fillRect/>
          </a:stretch>
        </p:blipFill>
        <p:spPr>
          <a:xfrm>
            <a:off x="254803" y="1584092"/>
            <a:ext cx="4305908" cy="4136384"/>
          </a:xfrm>
          <a:prstGeom prst="rect">
            <a:avLst/>
          </a:prstGeom>
        </p:spPr>
      </p:pic>
    </p:spTree>
    <p:extLst>
      <p:ext uri="{BB962C8B-B14F-4D97-AF65-F5344CB8AC3E}">
        <p14:creationId xmlns:p14="http://schemas.microsoft.com/office/powerpoint/2010/main" val="6609172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F2418-7EFB-F486-D7C8-DAFD1192D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ABCF2-FF14-2EC7-3851-4A3AF6727378}"/>
              </a:ext>
            </a:extLst>
          </p:cNvPr>
          <p:cNvSpPr>
            <a:spLocks noGrp="1"/>
          </p:cNvSpPr>
          <p:nvPr>
            <p:ph type="title"/>
          </p:nvPr>
        </p:nvSpPr>
        <p:spPr/>
        <p:txBody>
          <a:bodyPr/>
          <a:lstStyle/>
          <a:p>
            <a:r>
              <a:rPr lang="en-US" dirty="0"/>
              <a:t>Formula Determination</a:t>
            </a:r>
          </a:p>
        </p:txBody>
      </p:sp>
      <p:sp>
        <p:nvSpPr>
          <p:cNvPr id="3" name="Content Placeholder 2">
            <a:extLst>
              <a:ext uri="{FF2B5EF4-FFF2-40B4-BE49-F238E27FC236}">
                <a16:creationId xmlns:a16="http://schemas.microsoft.com/office/drawing/2014/main" id="{CA7ACAA6-E58B-E779-2421-C125239CB763}"/>
              </a:ext>
            </a:extLst>
          </p:cNvPr>
          <p:cNvSpPr>
            <a:spLocks noGrp="1"/>
          </p:cNvSpPr>
          <p:nvPr>
            <p:ph idx="1"/>
          </p:nvPr>
        </p:nvSpPr>
        <p:spPr/>
        <p:txBody>
          <a:bodyPr/>
          <a:lstStyle/>
          <a:p>
            <a:r>
              <a:rPr lang="en-US" dirty="0"/>
              <a:t>The crisscross method that was used to determine the subscripts (indicating atom numbers) for compounds of metal cations and nonmetal ions can be used also to determine the formula for protic acids</a:t>
            </a:r>
          </a:p>
          <a:p>
            <a:r>
              <a:rPr lang="en-US" dirty="0"/>
              <a:t>You should know sulfate ion (SO</a:t>
            </a:r>
            <a:r>
              <a:rPr lang="en-US" baseline="-25000" dirty="0"/>
              <a:t>4</a:t>
            </a:r>
            <a:r>
              <a:rPr lang="en-US" baseline="30000" dirty="0"/>
              <a:t>2-</a:t>
            </a:r>
            <a:r>
              <a:rPr lang="en-US" dirty="0"/>
              <a:t>) is a 2- anion. Knowing that, you can determine how many protons (H</a:t>
            </a:r>
            <a:r>
              <a:rPr lang="en-US" baseline="30000" dirty="0"/>
              <a:t>+</a:t>
            </a:r>
            <a:r>
              <a:rPr lang="en-US" dirty="0"/>
              <a:t> atoms) are needed to balance that charge of</a:t>
            </a:r>
            <a:br>
              <a:rPr lang="en-US" dirty="0"/>
            </a:br>
            <a:r>
              <a:rPr lang="en-US" dirty="0"/>
              <a:t>the ion</a:t>
            </a:r>
          </a:p>
        </p:txBody>
      </p:sp>
      <p:pic>
        <p:nvPicPr>
          <p:cNvPr id="9" name="Picture 8">
            <a:extLst>
              <a:ext uri="{FF2B5EF4-FFF2-40B4-BE49-F238E27FC236}">
                <a16:creationId xmlns:a16="http://schemas.microsoft.com/office/drawing/2014/main" id="{C4CD7139-A810-5D5F-9674-166087F8BFFA}"/>
              </a:ext>
            </a:extLst>
          </p:cNvPr>
          <p:cNvPicPr>
            <a:picLocks noChangeAspect="1"/>
          </p:cNvPicPr>
          <p:nvPr/>
        </p:nvPicPr>
        <p:blipFill>
          <a:blip r:embed="rId2"/>
          <a:stretch>
            <a:fillRect/>
          </a:stretch>
        </p:blipFill>
        <p:spPr>
          <a:xfrm>
            <a:off x="2763306" y="4541293"/>
            <a:ext cx="5894514" cy="1579131"/>
          </a:xfrm>
          <a:prstGeom prst="rect">
            <a:avLst/>
          </a:prstGeom>
        </p:spPr>
      </p:pic>
    </p:spTree>
    <p:extLst>
      <p:ext uri="{BB962C8B-B14F-4D97-AF65-F5344CB8AC3E}">
        <p14:creationId xmlns:p14="http://schemas.microsoft.com/office/powerpoint/2010/main" val="3496089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2F46-6FA5-1919-FD03-7C87C3C9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EB3A7-CE3B-37CF-9194-2C15AF7A3271}"/>
              </a:ext>
            </a:extLst>
          </p:cNvPr>
          <p:cNvSpPr>
            <a:spLocks noGrp="1"/>
          </p:cNvSpPr>
          <p:nvPr>
            <p:ph type="title"/>
          </p:nvPr>
        </p:nvSpPr>
        <p:spPr/>
        <p:txBody>
          <a:bodyPr/>
          <a:lstStyle/>
          <a:p>
            <a:r>
              <a:rPr lang="en-US" dirty="0"/>
              <a:t>Tying </a:t>
            </a:r>
            <a:r>
              <a:rPr lang="en-US"/>
              <a:t>It Together</a:t>
            </a:r>
            <a:endParaRPr lang="en-US" dirty="0"/>
          </a:p>
        </p:txBody>
      </p:sp>
      <p:pic>
        <p:nvPicPr>
          <p:cNvPr id="6" name="Content Placeholder 5">
            <a:extLst>
              <a:ext uri="{FF2B5EF4-FFF2-40B4-BE49-F238E27FC236}">
                <a16:creationId xmlns:a16="http://schemas.microsoft.com/office/drawing/2014/main" id="{8E2A1FEE-4F33-8629-78C1-59221FCBDF0E}"/>
              </a:ext>
            </a:extLst>
          </p:cNvPr>
          <p:cNvPicPr>
            <a:picLocks noGrp="1" noChangeAspect="1"/>
          </p:cNvPicPr>
          <p:nvPr>
            <p:ph idx="1"/>
          </p:nvPr>
        </p:nvPicPr>
        <p:blipFill>
          <a:blip r:embed="rId2"/>
          <a:stretch>
            <a:fillRect/>
          </a:stretch>
        </p:blipFill>
        <p:spPr bwMode="auto">
          <a:xfrm>
            <a:off x="1159075" y="1331913"/>
            <a:ext cx="6814738" cy="5214937"/>
          </a:xfrm>
          <a:prstGeom prst="rect">
            <a:avLst/>
          </a:prstGeom>
          <a:noFill/>
          <a:ln w="9525">
            <a:noFill/>
            <a:miter lim="800000"/>
            <a:headEnd/>
            <a:tailEnd/>
          </a:ln>
          <a:effectLst/>
        </p:spPr>
      </p:pic>
    </p:spTree>
    <p:extLst>
      <p:ext uri="{BB962C8B-B14F-4D97-AF65-F5344CB8AC3E}">
        <p14:creationId xmlns:p14="http://schemas.microsoft.com/office/powerpoint/2010/main" val="80186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6ED16-B973-D1B7-D0C1-7117300B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1F31F-3A04-B6CE-2084-54FF37B89592}"/>
              </a:ext>
            </a:extLst>
          </p:cNvPr>
          <p:cNvSpPr>
            <a:spLocks noGrp="1"/>
          </p:cNvSpPr>
          <p:nvPr>
            <p:ph type="title"/>
          </p:nvPr>
        </p:nvSpPr>
        <p:spPr/>
        <p:txBody>
          <a:bodyPr/>
          <a:lstStyle/>
          <a:p>
            <a:r>
              <a:rPr lang="en-US" dirty="0"/>
              <a:t>Chemical Changes</a:t>
            </a:r>
          </a:p>
        </p:txBody>
      </p:sp>
      <p:sp>
        <p:nvSpPr>
          <p:cNvPr id="3" name="Content Placeholder 2">
            <a:extLst>
              <a:ext uri="{FF2B5EF4-FFF2-40B4-BE49-F238E27FC236}">
                <a16:creationId xmlns:a16="http://schemas.microsoft.com/office/drawing/2014/main" id="{297F0513-7626-7F27-D71E-BA29ED096B63}"/>
              </a:ext>
            </a:extLst>
          </p:cNvPr>
          <p:cNvSpPr>
            <a:spLocks noGrp="1"/>
          </p:cNvSpPr>
          <p:nvPr>
            <p:ph idx="1"/>
          </p:nvPr>
        </p:nvSpPr>
        <p:spPr/>
        <p:txBody>
          <a:bodyPr/>
          <a:lstStyle/>
          <a:p>
            <a:pPr marL="0" indent="0">
              <a:buNone/>
            </a:pPr>
            <a:endParaRPr lang="en-US" sz="2400" i="1" dirty="0"/>
          </a:p>
        </p:txBody>
      </p:sp>
      <p:pic>
        <p:nvPicPr>
          <p:cNvPr id="6" name="Picture 5">
            <a:extLst>
              <a:ext uri="{FF2B5EF4-FFF2-40B4-BE49-F238E27FC236}">
                <a16:creationId xmlns:a16="http://schemas.microsoft.com/office/drawing/2014/main" id="{38D205B8-23C2-F639-F6A2-464B48E28240}"/>
              </a:ext>
            </a:extLst>
          </p:cNvPr>
          <p:cNvPicPr>
            <a:picLocks noChangeAspect="1"/>
          </p:cNvPicPr>
          <p:nvPr/>
        </p:nvPicPr>
        <p:blipFill>
          <a:blip r:embed="rId2"/>
          <a:stretch>
            <a:fillRect/>
          </a:stretch>
        </p:blipFill>
        <p:spPr>
          <a:xfrm>
            <a:off x="4954555" y="3375135"/>
            <a:ext cx="3710639" cy="2937018"/>
          </a:xfrm>
          <a:prstGeom prst="rect">
            <a:avLst/>
          </a:prstGeom>
        </p:spPr>
      </p:pic>
    </p:spTree>
    <p:extLst>
      <p:ext uri="{BB962C8B-B14F-4D97-AF65-F5344CB8AC3E}">
        <p14:creationId xmlns:p14="http://schemas.microsoft.com/office/powerpoint/2010/main" val="286158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8BC8-614A-4449-8649-1D7C38474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93170-04F5-6793-0A88-0101EC48E1F0}"/>
              </a:ext>
            </a:extLst>
          </p:cNvPr>
          <p:cNvSpPr>
            <a:spLocks noGrp="1"/>
          </p:cNvSpPr>
          <p:nvPr>
            <p:ph type="title"/>
          </p:nvPr>
        </p:nvSpPr>
        <p:spPr>
          <a:xfrm>
            <a:off x="349955" y="425344"/>
            <a:ext cx="8421512" cy="707886"/>
          </a:xfrm>
        </p:spPr>
        <p:txBody>
          <a:bodyPr/>
          <a:lstStyle/>
          <a:p>
            <a:r>
              <a:rPr lang="en-US" sz="4000" dirty="0"/>
              <a:t>Making Use of Physical Properties</a:t>
            </a:r>
          </a:p>
        </p:txBody>
      </p:sp>
      <p:sp>
        <p:nvSpPr>
          <p:cNvPr id="3" name="Content Placeholder 2">
            <a:extLst>
              <a:ext uri="{FF2B5EF4-FFF2-40B4-BE49-F238E27FC236}">
                <a16:creationId xmlns:a16="http://schemas.microsoft.com/office/drawing/2014/main" id="{334267D4-4624-62F0-C512-6DC35826BB18}"/>
              </a:ext>
            </a:extLst>
          </p:cNvPr>
          <p:cNvSpPr>
            <a:spLocks noGrp="1"/>
          </p:cNvSpPr>
          <p:nvPr>
            <p:ph idx="1"/>
          </p:nvPr>
        </p:nvSpPr>
        <p:spPr/>
        <p:txBody>
          <a:bodyPr/>
          <a:lstStyle/>
          <a:p>
            <a:pPr marL="0" indent="0">
              <a:buNone/>
            </a:pPr>
            <a:r>
              <a:rPr lang="en-US" sz="2400" i="1" dirty="0">
                <a:solidFill>
                  <a:srgbClr val="92D050"/>
                </a:solidFill>
              </a:rPr>
              <a:t>Distillation</a:t>
            </a:r>
          </a:p>
          <a:p>
            <a:pPr marL="0" indent="0">
              <a:buNone/>
            </a:pPr>
            <a:r>
              <a:rPr lang="en-US" sz="2000" dirty="0"/>
              <a:t>Separating/purifying</a:t>
            </a:r>
            <a:br>
              <a:rPr lang="en-US" sz="2000" dirty="0"/>
            </a:br>
            <a:r>
              <a:rPr lang="en-US" sz="2000" dirty="0"/>
              <a:t>compounds based on</a:t>
            </a:r>
            <a:br>
              <a:rPr lang="en-US" sz="2000" dirty="0"/>
            </a:br>
            <a:r>
              <a:rPr lang="en-US" sz="2000" dirty="0">
                <a:solidFill>
                  <a:srgbClr val="FFFF00"/>
                </a:solidFill>
              </a:rPr>
              <a:t>boiling point</a:t>
            </a:r>
          </a:p>
          <a:p>
            <a:pPr marL="0" indent="0">
              <a:buNone/>
            </a:pPr>
            <a:endParaRPr lang="en-US" sz="1000" dirty="0"/>
          </a:p>
          <a:p>
            <a:pPr marL="0" indent="0">
              <a:buNone/>
            </a:pPr>
            <a:r>
              <a:rPr lang="en-US" i="1" dirty="0">
                <a:solidFill>
                  <a:srgbClr val="92D050"/>
                </a:solidFill>
              </a:rPr>
              <a:t>Precipitation</a:t>
            </a:r>
          </a:p>
          <a:p>
            <a:pPr marL="0" indent="0">
              <a:buNone/>
            </a:pPr>
            <a:r>
              <a:rPr lang="en-US" sz="2000" dirty="0"/>
              <a:t>Separating/purifying</a:t>
            </a:r>
            <a:br>
              <a:rPr lang="en-US" sz="2000" dirty="0"/>
            </a:br>
            <a:r>
              <a:rPr lang="en-US" sz="2000" dirty="0"/>
              <a:t>compounds based on</a:t>
            </a:r>
            <a:br>
              <a:rPr lang="en-US" sz="2000" dirty="0"/>
            </a:br>
            <a:r>
              <a:rPr lang="en-US" sz="2000" dirty="0">
                <a:solidFill>
                  <a:srgbClr val="FFFF00"/>
                </a:solidFill>
              </a:rPr>
              <a:t>solubility</a:t>
            </a:r>
          </a:p>
          <a:p>
            <a:pPr marL="236538" lvl="1" indent="0">
              <a:buNone/>
            </a:pPr>
            <a:r>
              <a:rPr lang="en-US" sz="1600" dirty="0"/>
              <a:t>Some stay in solution,</a:t>
            </a:r>
          </a:p>
          <a:p>
            <a:pPr marL="236538" lvl="1" indent="0">
              <a:buNone/>
            </a:pPr>
            <a:r>
              <a:rPr lang="en-US" sz="1600" dirty="0"/>
              <a:t>Others come out of solution</a:t>
            </a:r>
          </a:p>
          <a:p>
            <a:pPr marL="0" indent="0">
              <a:buNone/>
            </a:pPr>
            <a:endParaRPr lang="en-US" sz="1000" dirty="0"/>
          </a:p>
          <a:p>
            <a:pPr marL="0" indent="0">
              <a:buNone/>
            </a:pPr>
            <a:r>
              <a:rPr lang="en-US" i="1" dirty="0">
                <a:solidFill>
                  <a:srgbClr val="92D050"/>
                </a:solidFill>
              </a:rPr>
              <a:t>Filtration</a:t>
            </a:r>
          </a:p>
          <a:p>
            <a:pPr marL="0" indent="0">
              <a:buNone/>
            </a:pPr>
            <a:r>
              <a:rPr lang="en-US" dirty="0"/>
              <a:t>Separating compounds </a:t>
            </a:r>
          </a:p>
          <a:p>
            <a:pPr marL="0" indent="0">
              <a:buNone/>
            </a:pPr>
            <a:endParaRPr lang="en-US" dirty="0"/>
          </a:p>
        </p:txBody>
      </p:sp>
      <p:pic>
        <p:nvPicPr>
          <p:cNvPr id="5" name="Picture 4">
            <a:extLst>
              <a:ext uri="{FF2B5EF4-FFF2-40B4-BE49-F238E27FC236}">
                <a16:creationId xmlns:a16="http://schemas.microsoft.com/office/drawing/2014/main" id="{65EF00FA-6024-9278-A03C-3BA91BFABDCB}"/>
              </a:ext>
            </a:extLst>
          </p:cNvPr>
          <p:cNvPicPr>
            <a:picLocks noChangeAspect="1"/>
          </p:cNvPicPr>
          <p:nvPr/>
        </p:nvPicPr>
        <p:blipFill>
          <a:blip r:embed="rId2"/>
          <a:stretch>
            <a:fillRect/>
          </a:stretch>
        </p:blipFill>
        <p:spPr>
          <a:xfrm>
            <a:off x="4663057" y="1194785"/>
            <a:ext cx="4382598" cy="4331125"/>
          </a:xfrm>
          <a:prstGeom prst="rect">
            <a:avLst/>
          </a:prstGeom>
        </p:spPr>
      </p:pic>
    </p:spTree>
    <p:extLst>
      <p:ext uri="{BB962C8B-B14F-4D97-AF65-F5344CB8AC3E}">
        <p14:creationId xmlns:p14="http://schemas.microsoft.com/office/powerpoint/2010/main" val="159169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F66B-AF53-F8C2-7526-CCDF5099A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A6ABA-1CAB-DD2F-8598-E642C0BE01F5}"/>
              </a:ext>
            </a:extLst>
          </p:cNvPr>
          <p:cNvSpPr>
            <a:spLocks noGrp="1"/>
          </p:cNvSpPr>
          <p:nvPr>
            <p:ph type="title"/>
          </p:nvPr>
        </p:nvSpPr>
        <p:spPr>
          <a:xfrm>
            <a:off x="349955" y="425344"/>
            <a:ext cx="8421512" cy="707886"/>
          </a:xfrm>
        </p:spPr>
        <p:txBody>
          <a:bodyPr/>
          <a:lstStyle/>
          <a:p>
            <a:r>
              <a:rPr lang="en-US" sz="4000" dirty="0"/>
              <a:t>Making Use of Physical Properties</a:t>
            </a:r>
          </a:p>
        </p:txBody>
      </p:sp>
      <p:sp>
        <p:nvSpPr>
          <p:cNvPr id="3" name="Content Placeholder 2">
            <a:extLst>
              <a:ext uri="{FF2B5EF4-FFF2-40B4-BE49-F238E27FC236}">
                <a16:creationId xmlns:a16="http://schemas.microsoft.com/office/drawing/2014/main" id="{CB58C80E-A9D0-96AB-70DC-178F633FF09E}"/>
              </a:ext>
            </a:extLst>
          </p:cNvPr>
          <p:cNvSpPr>
            <a:spLocks noGrp="1"/>
          </p:cNvSpPr>
          <p:nvPr>
            <p:ph idx="1"/>
          </p:nvPr>
        </p:nvSpPr>
        <p:spPr/>
        <p:txBody>
          <a:bodyPr/>
          <a:lstStyle/>
          <a:p>
            <a:pPr marL="0" indent="0">
              <a:buNone/>
            </a:pPr>
            <a:r>
              <a:rPr lang="en-US" sz="2400" i="1" dirty="0">
                <a:solidFill>
                  <a:srgbClr val="92D050"/>
                </a:solidFill>
              </a:rPr>
              <a:t>Solvent Extraction</a:t>
            </a:r>
          </a:p>
          <a:p>
            <a:pPr marL="0" indent="0">
              <a:buNone/>
            </a:pPr>
            <a:r>
              <a:rPr lang="en-US" sz="2000" dirty="0"/>
              <a:t>Separating/purifying</a:t>
            </a:r>
            <a:br>
              <a:rPr lang="en-US" sz="2000" dirty="0"/>
            </a:br>
            <a:r>
              <a:rPr lang="en-US" sz="2000" dirty="0"/>
              <a:t>compounds based on preference</a:t>
            </a:r>
            <a:br>
              <a:rPr lang="en-US" sz="2000" dirty="0"/>
            </a:br>
            <a:r>
              <a:rPr lang="en-US" sz="2000" dirty="0"/>
              <a:t>(“partition”) for organic vs</a:t>
            </a:r>
            <a:br>
              <a:rPr lang="en-US" sz="2000" dirty="0"/>
            </a:br>
            <a:r>
              <a:rPr lang="en-US" sz="2000" dirty="0"/>
              <a:t>aqueous solvents</a:t>
            </a:r>
            <a:endParaRPr lang="en-US" sz="2000" dirty="0">
              <a:solidFill>
                <a:srgbClr val="FFFF00"/>
              </a:solidFill>
            </a:endParaRPr>
          </a:p>
          <a:p>
            <a:pPr marL="0" indent="0">
              <a:buNone/>
            </a:pPr>
            <a:endParaRPr lang="en-US" sz="1000" dirty="0"/>
          </a:p>
          <a:p>
            <a:pPr marL="0" indent="0">
              <a:buNone/>
            </a:pPr>
            <a:r>
              <a:rPr lang="en-US" i="1" dirty="0">
                <a:solidFill>
                  <a:srgbClr val="92D050"/>
                </a:solidFill>
              </a:rPr>
              <a:t>Chromatography</a:t>
            </a:r>
          </a:p>
          <a:p>
            <a:pPr marL="0" indent="0">
              <a:buNone/>
            </a:pPr>
            <a:r>
              <a:rPr lang="en-US" sz="2000" dirty="0"/>
              <a:t>Separating/purifying</a:t>
            </a:r>
            <a:br>
              <a:rPr lang="en-US" sz="2000" dirty="0"/>
            </a:br>
            <a:r>
              <a:rPr lang="en-US" sz="2000" dirty="0"/>
              <a:t>compounds based on same</a:t>
            </a:r>
            <a:br>
              <a:rPr lang="en-US" sz="2000" dirty="0"/>
            </a:br>
            <a:r>
              <a:rPr lang="en-US" sz="2000" dirty="0"/>
              <a:t>principle as solvent extraction</a:t>
            </a:r>
            <a:br>
              <a:rPr lang="en-US" sz="2000" dirty="0"/>
            </a:br>
            <a:r>
              <a:rPr lang="en-US" sz="2000" dirty="0"/>
              <a:t>but with flowing (mobile) vs</a:t>
            </a:r>
            <a:br>
              <a:rPr lang="en-US" sz="2000" dirty="0"/>
            </a:br>
            <a:r>
              <a:rPr lang="en-US" sz="2000" dirty="0"/>
              <a:t>non-flowing (stationary) phases</a:t>
            </a:r>
          </a:p>
        </p:txBody>
      </p:sp>
      <p:pic>
        <p:nvPicPr>
          <p:cNvPr id="6" name="Picture 5">
            <a:extLst>
              <a:ext uri="{FF2B5EF4-FFF2-40B4-BE49-F238E27FC236}">
                <a16:creationId xmlns:a16="http://schemas.microsoft.com/office/drawing/2014/main" id="{CF1C6A00-76FB-86B1-062F-179D480388FC}"/>
              </a:ext>
            </a:extLst>
          </p:cNvPr>
          <p:cNvPicPr>
            <a:picLocks noChangeAspect="1"/>
          </p:cNvPicPr>
          <p:nvPr/>
        </p:nvPicPr>
        <p:blipFill>
          <a:blip r:embed="rId2"/>
          <a:stretch>
            <a:fillRect/>
          </a:stretch>
        </p:blipFill>
        <p:spPr>
          <a:xfrm>
            <a:off x="4560711" y="1217191"/>
            <a:ext cx="4009389" cy="5215465"/>
          </a:xfrm>
          <a:prstGeom prst="rect">
            <a:avLst/>
          </a:prstGeom>
        </p:spPr>
      </p:pic>
    </p:spTree>
    <p:extLst>
      <p:ext uri="{BB962C8B-B14F-4D97-AF65-F5344CB8AC3E}">
        <p14:creationId xmlns:p14="http://schemas.microsoft.com/office/powerpoint/2010/main" val="213435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FEE7A-A6E8-24AB-A509-C0575AECA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25043-5EBD-8727-F3B1-AE53D2B61A14}"/>
              </a:ext>
            </a:extLst>
          </p:cNvPr>
          <p:cNvSpPr>
            <a:spLocks noGrp="1"/>
          </p:cNvSpPr>
          <p:nvPr>
            <p:ph type="title"/>
          </p:nvPr>
        </p:nvSpPr>
        <p:spPr>
          <a:xfrm>
            <a:off x="349955" y="363788"/>
            <a:ext cx="8421512" cy="830997"/>
          </a:xfrm>
        </p:spPr>
        <p:txBody>
          <a:bodyPr/>
          <a:lstStyle/>
          <a:p>
            <a:r>
              <a:rPr lang="en-US" dirty="0"/>
              <a:t>LAW of Conservation of Mass</a:t>
            </a:r>
          </a:p>
        </p:txBody>
      </p:sp>
      <p:sp>
        <p:nvSpPr>
          <p:cNvPr id="3" name="Content Placeholder 2">
            <a:extLst>
              <a:ext uri="{FF2B5EF4-FFF2-40B4-BE49-F238E27FC236}">
                <a16:creationId xmlns:a16="http://schemas.microsoft.com/office/drawing/2014/main" id="{87C8BDA8-033C-6E5B-D40B-0F7BAB7E8EA1}"/>
              </a:ext>
            </a:extLst>
          </p:cNvPr>
          <p:cNvSpPr>
            <a:spLocks noGrp="1"/>
          </p:cNvSpPr>
          <p:nvPr>
            <p:ph idx="1"/>
          </p:nvPr>
        </p:nvSpPr>
        <p:spPr/>
        <p:txBody>
          <a:bodyPr/>
          <a:lstStyle/>
          <a:p>
            <a:r>
              <a:rPr lang="en-US" dirty="0"/>
              <a:t>1789 French chemist Lavoisier</a:t>
            </a:r>
          </a:p>
          <a:p>
            <a:r>
              <a:rPr lang="en-US" dirty="0"/>
              <a:t>Matter cannot be </a:t>
            </a:r>
            <a:r>
              <a:rPr lang="en-US" dirty="0">
                <a:solidFill>
                  <a:srgbClr val="FFFF00"/>
                </a:solidFill>
              </a:rPr>
              <a:t>created</a:t>
            </a:r>
            <a:r>
              <a:rPr lang="en-US" dirty="0"/>
              <a:t> or </a:t>
            </a:r>
            <a:r>
              <a:rPr lang="en-US" dirty="0">
                <a:solidFill>
                  <a:srgbClr val="FFFF00"/>
                </a:solidFill>
              </a:rPr>
              <a:t>destroyed</a:t>
            </a:r>
          </a:p>
          <a:p>
            <a:r>
              <a:rPr lang="en-US" dirty="0"/>
              <a:t>Chemical reaction: </a:t>
            </a:r>
            <a:r>
              <a:rPr lang="en-US" dirty="0">
                <a:solidFill>
                  <a:schemeClr val="accent1">
                    <a:lumMod val="60000"/>
                    <a:lumOff val="40000"/>
                  </a:schemeClr>
                </a:solidFill>
              </a:rPr>
              <a:t>mass</a:t>
            </a:r>
            <a:r>
              <a:rPr lang="en-US" dirty="0"/>
              <a:t> of </a:t>
            </a:r>
            <a:r>
              <a:rPr lang="en-US" dirty="0">
                <a:solidFill>
                  <a:srgbClr val="00FF00"/>
                </a:solidFill>
              </a:rPr>
              <a:t>reactants</a:t>
            </a:r>
            <a:r>
              <a:rPr lang="en-US" dirty="0"/>
              <a:t> and </a:t>
            </a:r>
            <a:r>
              <a:rPr lang="en-US" dirty="0">
                <a:solidFill>
                  <a:schemeClr val="accent1">
                    <a:lumMod val="60000"/>
                    <a:lumOff val="40000"/>
                  </a:schemeClr>
                </a:solidFill>
              </a:rPr>
              <a:t>mass</a:t>
            </a:r>
            <a:r>
              <a:rPr lang="en-US" dirty="0"/>
              <a:t> of </a:t>
            </a:r>
            <a:r>
              <a:rPr lang="en-US" dirty="0">
                <a:solidFill>
                  <a:srgbClr val="00FF00"/>
                </a:solidFill>
              </a:rPr>
              <a:t>products</a:t>
            </a:r>
            <a:r>
              <a:rPr lang="en-US" dirty="0"/>
              <a:t> identical</a:t>
            </a:r>
          </a:p>
        </p:txBody>
      </p:sp>
      <p:pic>
        <p:nvPicPr>
          <p:cNvPr id="5" name="Picture 4">
            <a:extLst>
              <a:ext uri="{FF2B5EF4-FFF2-40B4-BE49-F238E27FC236}">
                <a16:creationId xmlns:a16="http://schemas.microsoft.com/office/drawing/2014/main" id="{C0E0E6CB-21D2-45B0-0AC6-A8E3D25550D1}"/>
              </a:ext>
            </a:extLst>
          </p:cNvPr>
          <p:cNvPicPr>
            <a:picLocks noChangeAspect="1"/>
          </p:cNvPicPr>
          <p:nvPr/>
        </p:nvPicPr>
        <p:blipFill>
          <a:blip r:embed="rId2"/>
          <a:stretch>
            <a:fillRect/>
          </a:stretch>
        </p:blipFill>
        <p:spPr>
          <a:xfrm>
            <a:off x="4152122" y="3678988"/>
            <a:ext cx="4619345" cy="2606957"/>
          </a:xfrm>
          <a:prstGeom prst="rect">
            <a:avLst/>
          </a:prstGeom>
        </p:spPr>
      </p:pic>
      <p:sp>
        <p:nvSpPr>
          <p:cNvPr id="7" name="TextBox 6">
            <a:extLst>
              <a:ext uri="{FF2B5EF4-FFF2-40B4-BE49-F238E27FC236}">
                <a16:creationId xmlns:a16="http://schemas.microsoft.com/office/drawing/2014/main" id="{EBA2E07A-1BAB-6B0F-19B5-156DC160E9D5}"/>
              </a:ext>
            </a:extLst>
          </p:cNvPr>
          <p:cNvSpPr txBox="1"/>
          <p:nvPr/>
        </p:nvSpPr>
        <p:spPr>
          <a:xfrm>
            <a:off x="5486400" y="6285945"/>
            <a:ext cx="4572000" cy="261610"/>
          </a:xfrm>
          <a:prstGeom prst="rect">
            <a:avLst/>
          </a:prstGeom>
          <a:noFill/>
        </p:spPr>
        <p:txBody>
          <a:bodyPr wrap="square">
            <a:spAutoFit/>
          </a:bodyPr>
          <a:lstStyle/>
          <a:p>
            <a:r>
              <a:rPr lang="en-US" sz="1100" dirty="0">
                <a:solidFill>
                  <a:srgbClr val="CC99FF"/>
                </a:solidFill>
              </a:rPr>
              <a:t>https://www.youtube.com/watch?v=Wwmsy4huZQ0</a:t>
            </a:r>
          </a:p>
        </p:txBody>
      </p:sp>
      <p:pic>
        <p:nvPicPr>
          <p:cNvPr id="4098" name="Picture 2" descr="What is Reactants and products 2Na+ 2H₂O → 2NaOH + H₂? - ECHEMI">
            <a:extLst>
              <a:ext uri="{FF2B5EF4-FFF2-40B4-BE49-F238E27FC236}">
                <a16:creationId xmlns:a16="http://schemas.microsoft.com/office/drawing/2014/main" id="{569B8ABE-67C1-7AB0-40BD-8E0D99AE0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55" y="3644352"/>
            <a:ext cx="36576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9248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33183</TotalTime>
  <Words>2561</Words>
  <Application>Microsoft Office PowerPoint</Application>
  <PresentationFormat>On-screen Show (4:3)</PresentationFormat>
  <Paragraphs>353</Paragraphs>
  <Slides>53</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Cambria</vt:lpstr>
      <vt:lpstr>Courier New</vt:lpstr>
      <vt:lpstr>Tahoma</vt:lpstr>
      <vt:lpstr>Times New Roman</vt:lpstr>
      <vt:lpstr>Verdana</vt:lpstr>
      <vt:lpstr>Wingdings</vt:lpstr>
      <vt:lpstr>Light-on-dark-standard-presentation</vt:lpstr>
      <vt:lpstr>Introductory General Chemistry</vt:lpstr>
      <vt:lpstr>This Slide Set: Book Chapter 4</vt:lpstr>
      <vt:lpstr>Matter: Properties and Changes Affecting It</vt:lpstr>
      <vt:lpstr>Matter: Properties and Changes Affecting It</vt:lpstr>
      <vt:lpstr>Physical (State) Changes</vt:lpstr>
      <vt:lpstr>Chemical Changes</vt:lpstr>
      <vt:lpstr>Making Use of Physical Properties</vt:lpstr>
      <vt:lpstr>Making Use of Physical Properties</vt:lpstr>
      <vt:lpstr>LAW of Conservation of Mass</vt:lpstr>
      <vt:lpstr>Mixtures</vt:lpstr>
      <vt:lpstr>Compounds</vt:lpstr>
      <vt:lpstr>Compounds: Chemical Formula</vt:lpstr>
      <vt:lpstr>Compounds: Molecular Formula</vt:lpstr>
      <vt:lpstr>Compounds: Empirical Formula</vt:lpstr>
      <vt:lpstr>Atomic Elements, Molecular Elements</vt:lpstr>
      <vt:lpstr>Formula Unit</vt:lpstr>
      <vt:lpstr>Ionic Compounds</vt:lpstr>
      <vt:lpstr>Ionic Compounds</vt:lpstr>
      <vt:lpstr>Ionic Compounds</vt:lpstr>
      <vt:lpstr>Cations and Anions</vt:lpstr>
      <vt:lpstr>Stock System</vt:lpstr>
      <vt:lpstr>Criss-Cross Method</vt:lpstr>
      <vt:lpstr>Criss-Cross Method (more)</vt:lpstr>
      <vt:lpstr>Polyatomic Ions</vt:lpstr>
      <vt:lpstr>Polyatomic Ions</vt:lpstr>
      <vt:lpstr>Predicting Cation or Anion</vt:lpstr>
      <vt:lpstr>Polyatomic Ions</vt:lpstr>
      <vt:lpstr>Polyatomic Ions</vt:lpstr>
      <vt:lpstr>Ionic or Not Ionic?</vt:lpstr>
      <vt:lpstr>Ionic or Not Ionic?</vt:lpstr>
      <vt:lpstr>Polyatomic vs Molecular Ion</vt:lpstr>
      <vt:lpstr>T43 Method</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Molecular Compound Naming</vt:lpstr>
      <vt:lpstr>Molecular Compound Naming</vt:lpstr>
      <vt:lpstr>Molecular Compound Naming</vt:lpstr>
      <vt:lpstr>Acid Naming: Binary Acids</vt:lpstr>
      <vt:lpstr>Acid Naming: Oxyacids</vt:lpstr>
      <vt:lpstr>Acid Naming: Oxyacids</vt:lpstr>
      <vt:lpstr>Naming Oxyanions</vt:lpstr>
      <vt:lpstr>Naming Oxyacids</vt:lpstr>
      <vt:lpstr>Naming Tips/Mnemonics</vt:lpstr>
      <vt:lpstr>Formula Determination</vt:lpstr>
      <vt:lpstr>Tying It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1074</cp:revision>
  <cp:lastPrinted>2016-03-14T04:22:58Z</cp:lastPrinted>
  <dcterms:created xsi:type="dcterms:W3CDTF">2005-12-08T13:54:14Z</dcterms:created>
  <dcterms:modified xsi:type="dcterms:W3CDTF">2025-09-11T21:12:50Z</dcterms:modified>
</cp:coreProperties>
</file>